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Action1.xml" ContentType="application/vnd.ms-office.inkAction+xml"/>
  <Override PartName="/ppt/ink/inkAction2.xml" ContentType="application/vnd.ms-office.inkAct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0" r:id="rId2"/>
    <p:sldId id="266" r:id="rId3"/>
    <p:sldId id="267" r:id="rId4"/>
    <p:sldId id="268" r:id="rId5"/>
    <p:sldId id="269" r:id="rId6"/>
    <p:sldId id="270" r:id="rId7"/>
    <p:sldId id="271" r:id="rId8"/>
    <p:sldId id="272" r:id="rId9"/>
    <p:sldId id="273" r:id="rId10"/>
    <p:sldId id="274" r:id="rId11"/>
    <p:sldId id="275" r:id="rId12"/>
    <p:sldId id="276" r:id="rId13"/>
    <p:sldId id="277" r:id="rId14"/>
    <p:sldId id="278" r:id="rId15"/>
    <p:sldId id="27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5" d="100"/>
          <a:sy n="65" d="100"/>
        </p:scale>
        <p:origin x="93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5-02-13T08:08:17.699"/>
    </inkml:context>
    <inkml:brush xml:id="br0">
      <inkml:brushProperty name="width" value="0.05292" units="cm"/>
      <inkml:brushProperty name="height" value="0.05292" units="cm"/>
      <inkml:brushProperty name="color" value="#FF0000"/>
    </inkml:brush>
  </inkml:definitions>
  <iact:action type="add" startTime="37948">
    <iact:property name="dataType"/>
    <iact:actionData xml:id="d0">
      <inkml:trace xmlns:inkml="http://www.w3.org/2003/InkML" xml:id="stk0" contextRef="#ctx0" brushRef="#br0">26134 10390 0,'-133'-67'294,"-1"1"-290,1-1 12,-67-199-14,0 132 33,-67-132-34,201 199 4,-268-266 24,268 200-3,-68 66-25,68 1 4,-401-134 50,67 67-53,333 66 5,-66 1 16,66 66-22,1 0 75,-468 399-75,468-199 7,-201 0-5,0 266 47,1 0-48,199-399 0,0 66 25,-66 67-25,-134 133 58,201 67-57,66-334 4,0 68-4,0 65 48,0 68-50,0-134 0,0 67 58,0-133-28,266 399-29,-132-333 6,-68 0 14,401 333-20,-200-399 59,-201-67-58,1 0 6,0 0-6,66 0 43,467-133-45,-467 66 28,-66 67-27,200-66 57,-201-1-57,68 0 2,-1 1 67,67-134-69,-67 67 58,-66 66-59,200-133 60,-201 134-60,-66-1 60,134-199-13,-134 199-16,133 0 61,134-132-91,-201 132 58,68-66-59,-1 0 76,-133 66-76,0-333 59,0 201-59,0 132 3,-67-266 24,1 66 4,-1 267 29,67 267 188,0-134-246,67 533 25,-67-533-26,0 1 31,-134-68 42,1 134-71,-67-133-2,-67 66 34,-133 133-32,400-199-4,-66-67 8,-68 67 17,-132-67 6,132 0-28,-66 0 26,67 0 1,66 0 49,67 66-52,-200-66-25,134 67 0,-1-1 14,-66 1 16,-67-67-2,133 0-4,0 0-24,1 67 1,-134-67 28,66 0 1,68 0-29,-334 0 42,200-134-15,66-199 0,68 133-28,-1 200 21,-66-266-21,133 133 27,-67-134-27,67 201 1,0-67 24,0-134-26,0 67 29,67-333-29,-1 267 59,134-67-58,-66 333 27,266-266-28,-200 132 8,-134 134-7,334-333 49,-66 200-49,-268 133 1,68 0 23,199-67 36,267 67-61,-467 0 7,-66 67-5,600 266 63,-267-133-64,-267-133 57,-66 66-57,-1 67 58,-66-134-59</inkml:trace>
    </iact:actionData>
  </iact:action>
  <iact:action type="add" startTime="43964">
    <iact:property name="dataType"/>
    <iact:actionData xml:id="d1">
      <inkml:trace xmlns:inkml="http://www.w3.org/2003/InkML" xml:id="stk1" contextRef="#ctx0" brushRef="#br0">24334 12521 0,'-267'134'125,"201"-134"-114,-268 0 20,134 0-5,-200-67-23,200 0 0,67 1 15,-134-1-16,1 67 50,-201 0-50,400 0 27,-333 0-28,334 0 1,-201 67 58,134-1-59,66 68 59,67 398-59,0-398 29,267 398-28,-201-398 5,134-68-4,67 68 62,0-1-63,-201-133 27,201 0-27,-67 0 5,-67 0-3,534 66 61,-334-66-63,-266 0 28,0 0-28,-1 0 1,68 0 55,-1-66-54,-66 66-4,-1 0 35,1 0-13,0-67-20,66 1 27,67-68-27,-67 134 5,-66 0-5,66-133 49,67 0-49,-200 66 1,134 67 24,-1-200-25,-133 134 5,67-1 45,133-332-49,-200 332 24,0 0-25,0-66 58,0 67-56</inkml:trace>
    </iact:actionData>
  </iact:action>
  <iact:action type="add" startTime="52385">
    <iact:property name="dataType"/>
    <iact:actionData xml:id="d2">
      <inkml:trace xmlns:inkml="http://www.w3.org/2003/InkML" xml:id="stk2" contextRef="#ctx0" brushRef="#br0">20801 2064 0,'-67'-267'206,"-466"-132"-205,-134-68 45,200 201-45,-333 66 44,534 134-43,-134-1-2,-334 67 61,-466 533-60,67 399 60,333 201-60,267 532 60,133 267-60,266-600 60,201-466-60,133 133 60,67-133-60,-134-600 2,1000 667 55,134-201-57,-1134-598 2,1001 532 55,399 0-57,-1133-333 60,133 66-59,67 201 59,200-134-58,-733-466 9,66 67-11,-66-67 11,66 0-11,734 66 63,266-332-63,-133-1266 60,0 599-60,-666 467 60,-68-200-59,68 0 57,-134-267-57,-200 1 58,0-267-56,0 866-3,-134-600 28,1 534 2,133 266-29,-200-267 56,-67 67-57,67 200 0,-200-134 31,334 134-4,-268-133-27,68-1 32,199 201-30,-133-68 26,0-66 2,133 200-30,-466-199 30,333 132-30,-200-133 27,267 67 4,66 66-31,-133-66 29,133 67-2,-66-1-25,66 67-1,1-67 27,-134-199 18,66 133-16,68 133 2</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5-02-13T08:39:55.665"/>
    </inkml:context>
    <inkml:brush xml:id="br0">
      <inkml:brushProperty name="width" value="0.05292" units="cm"/>
      <inkml:brushProperty name="height" value="0.05292" units="cm"/>
      <inkml:brushProperty name="color" value="#FF0000"/>
    </inkml:brush>
  </inkml:definitions>
  <iact:action type="add" startTime="4405">
    <iact:property name="dataType"/>
    <iact:actionData xml:id="d0">
      <inkml:trace xmlns:inkml="http://www.w3.org/2003/InkML" xml:id="stk0" contextRef="#ctx0" brushRef="#br0">21801 4795 0,'-200'-133'233,"-600"-67"-227,666 0-3,-66 200 15,-133-133-16,266 66 34,-399-199-35,266 199 2,-134 0 24,-266 1-25,400 66 3,-333 0 24,266 0 2,201 66-30,-134 134 28,-134 133 4,134 0-3,200-199-29,-133 265 30,133-332-3,0 266-26,133 200 31,-133-467-32,467 534 29,-67-201 1,-200-199-28,867 133 25,-867-199-1,200-68-25,-267-66 0,134 67 30,-1-67-1,-199 0-5,533 0-24,-333-67 2,533-66 26,-667 66-4,67 67-24,67-133 59,-67 0-60,-134 66 2,268-332 39,-268 265-41,1 68 5,66-267 23,-133 266-26,67-333 52,-334-199-54,201 532 29,-134-132-29,133 132 30,0-66-30,1 0 2,-68-67 54,134 66-56,-133 68 59,66 66-57,67-67 25,-66 67-27,-68 0 60,-66 0 28,134 0-85,-1 0-1,0 0 26,-66-66-28,66 66 152,1 0-107</inkml:trace>
    </iact:actionData>
  </iact:action>
  <iact:action type="add" startTime="8117">
    <iact:property name="dataType"/>
    <iact:actionData xml:id="d1">
      <inkml:trace xmlns:inkml="http://www.w3.org/2003/InkML" xml:id="stk1" contextRef="#ctx0" brushRef="#br0">21601 12921 0,'-67'0'199,"-133"-67"-196,67 67 11,66 0-10,-66-66-4,-534-67 61,-133 66-59,133 0 59,1 67-58,399 0-1,67 0 39,-667 267-39,601-201 27,-1 68-27,67 65 58,133 134-58,67 667 58,600-68-59,-133-665 60,0 66-59,-334-200 28,334 266-28,-1 1 58,534 133-58,-466-466 58,66-134-58,-467 0 27,734-799-27,-267 400 58,-134-133-58,-199 199 59,-200 0-59,-1-332 58,-66 465-59,0 201 30,-66-401-30,-134 334 45,-67 0-45,-66 0 61,-67 133-61,133 0 45,134-67-45,66 67 61,0 0-14,-66 0-45,66 0 0</inkml:trace>
    </iact:actionData>
  </iact:action>
  <iact:action type="add" startTime="12160">
    <iact:property name="dataType"/>
    <iact:actionData xml:id="d2">
      <inkml:trace xmlns:inkml="http://www.w3.org/2003/InkML" xml:id="stk2" contextRef="#ctx0" brushRef="#br0">22267 8525 0,'-266'66'178,"-1601"-265"-177,667-1 59,-200 333-59,467 200 60,66 133-60,534-199 60,266-134-59,0-133 58,-266 666-59,533 600 60,533-534-59,-266-598 27,800-1-28,199 133 59,-732-133-58,-601-133 58,267-199-58,133-1 58,1-133-59,-534 266 61,266-66-59,-199 66-1,66-66 57,-66 66-55,0 1 6,133-134-7,0 0 39,200-266-39,-267 399-3,-133 1 31,0-1-28,-133-199 25,-67 66 4,200 133-29,-134-66 25,68 133-2,66-266-25,0 199 33,-67 67-1,0-67 11,1 67-10</inkml:trace>
    </iact:actionData>
  </iact:action>
  <iact:action type="add" startTime="30174">
    <iact:property name="dataType"/>
    <iact:actionData xml:id="d3">
      <inkml:trace xmlns:inkml="http://www.w3.org/2003/InkML" xml:id="stk3" contextRef="#ctx0" brushRef="#br0">20134 10923 0,'0'200'288,"0"1198"-287,67-465 46,-67-733-46,0-134 44,66-66 66,1 0-79,-67-66 48,67 66-80,-1-67 46,1-66-45,133-67 30,-67 67-30,1 133 45,-201 66 197,0-66-242,1 0 57,-1 67-58,-66 0 62,-67 132-61,133-199 31,67 67-30,-67 0 59,67-1-29,0 1 28,-133 133-59,133 0 32,-67-134 27,-66-66-13,0-66-46,66 66 0,67-67 60,0 0-60,-67 67 31,67-133 28,0 66-58,0 1 45,0-67-46</inkml:trace>
    </iact:actionData>
  </iact:action>
  <iact:action type="add" startTime="37416">
    <iact:property name="dataType"/>
    <iact:actionData xml:id="d4">
      <inkml:trace xmlns:inkml="http://www.w3.org/2003/InkML" xml:id="stk4" contextRef="#ctx0" brushRef="#br0">22467 8325 0,'-66'0'183,"-68"-133"-180,-532-67 24,199-133 4,267 333-30,-733-333 29,533 333-2,-467 0-27,200 200 34,401-67-34,-601 200 28,734-266-2,-401 199-26,401-133 4,-200 333 24,266-332-3,-200 332-25,201-333 4,-334 733 51,266-133-54,134-533-1,0 932 58,467-399-57,-334-600 27,267 600-28,-266-600 29,132 533-29,-199-600 29,200 267-28,-1-199-1,868 332 58,-1-333-58,-733-133 1,-200 0 26,667-266-26,-801 266 27,334-200-27,-266 133 36,-1 1-36,-66 66 0,-1-67 32,334-199-33,0-201 60,0-199-60,-333-399 59,-67 399-59,0 466 29,0-466-28,-67-134 58,-66-199-59,66 466 60,-266 0-60,-67 267 60,0 133-59,267 66 27,-601 67-28,468 0 60</inkml:trace>
    </iact:actionData>
  </iact:action>
</iact:actions>
</file>

<file path=ppt/media/image1.png>
</file>

<file path=ppt/media/image17.png>
</file>

<file path=ppt/media/image2.png>
</file>

<file path=ppt/media/image20.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92765-4573-8389-D9B6-BECF92AD92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61D84E7-E219-9341-7D79-DF77DA4111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3956BF-1A06-4B63-5499-5DEE0CC4D507}"/>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5" name="Footer Placeholder 4">
            <a:extLst>
              <a:ext uri="{FF2B5EF4-FFF2-40B4-BE49-F238E27FC236}">
                <a16:creationId xmlns:a16="http://schemas.microsoft.com/office/drawing/2014/main" id="{DB0FEA7F-565F-6DC2-2AFA-FDB8CA34B6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A7FE34-A886-27C4-B5B1-E703E973C26D}"/>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3707554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715F3-DD4B-733F-8624-67B19C905E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CB3D13-76B4-C7B2-48E4-3778322CF4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0D304A-A8B1-14EA-749F-468C2D7435ED}"/>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5" name="Footer Placeholder 4">
            <a:extLst>
              <a:ext uri="{FF2B5EF4-FFF2-40B4-BE49-F238E27FC236}">
                <a16:creationId xmlns:a16="http://schemas.microsoft.com/office/drawing/2014/main" id="{34B724D8-D00A-FD02-50A8-2781D6555D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259422-D864-6272-4AD9-9ADE89200C35}"/>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3107800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B7B6EAC-DA8F-EFDE-BF8E-1272C33302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EEBB3F-87BD-4E58-E8D8-CA89E2E07F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8CA5-E1B6-24CE-5E19-1BED9B142197}"/>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5" name="Footer Placeholder 4">
            <a:extLst>
              <a:ext uri="{FF2B5EF4-FFF2-40B4-BE49-F238E27FC236}">
                <a16:creationId xmlns:a16="http://schemas.microsoft.com/office/drawing/2014/main" id="{715FDF0B-A2E2-EB46-9AA9-B1B132CCD9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0802DB-B041-EB3F-0AD9-5A0D73AFA97A}"/>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1187099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90B73-1D6F-DD51-E450-75C782B955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60025D-8A00-EA1B-AC90-120BE9DDAE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ECECBE-F7D9-217B-7F03-4643A55C9FB5}"/>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5" name="Footer Placeholder 4">
            <a:extLst>
              <a:ext uri="{FF2B5EF4-FFF2-40B4-BE49-F238E27FC236}">
                <a16:creationId xmlns:a16="http://schemas.microsoft.com/office/drawing/2014/main" id="{E31F7468-7B0D-CA44-A6E3-CA16B25A76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8D62E2-4356-1DFC-5E64-0EEDA40A86CB}"/>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27467569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D61B9-0887-35CA-13D4-6517917F8A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98C6A5-723C-A6E0-54BC-D74F867B97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DD8371-925B-1413-376F-76E7C78D5FA0}"/>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5" name="Footer Placeholder 4">
            <a:extLst>
              <a:ext uri="{FF2B5EF4-FFF2-40B4-BE49-F238E27FC236}">
                <a16:creationId xmlns:a16="http://schemas.microsoft.com/office/drawing/2014/main" id="{E0F26478-764C-7EC4-75FD-90E3EBDF8E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877F7B-AF5C-5DE9-D051-CB5836C7A1F6}"/>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1102313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A5E40-624A-67CA-32CD-9ABC551020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865AD4-F1DB-237B-EDB4-0969560CEE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2CC94A0-794E-FCCF-22DE-329417BC90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A261068-1EAE-A775-C474-664F020A199F}"/>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6" name="Footer Placeholder 5">
            <a:extLst>
              <a:ext uri="{FF2B5EF4-FFF2-40B4-BE49-F238E27FC236}">
                <a16:creationId xmlns:a16="http://schemas.microsoft.com/office/drawing/2014/main" id="{1F569274-4168-EE66-8E1C-690B1FAB6C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4F78FD-F0CE-5448-8BA0-8CED4904B2B9}"/>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2277894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E5C2A-4C3C-6002-F89C-2E4833CFD23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5C51712-3C30-09CE-42C6-CE997BDB8E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9736F9-8C1D-520A-B84B-F6B2E7D7028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DCE5D2-D8EF-45CD-633D-77B9DE5194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648B3C-ABA8-179B-0919-D2868C8DEE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CE4603-E92A-9AE7-25FE-25489531B403}"/>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8" name="Footer Placeholder 7">
            <a:extLst>
              <a:ext uri="{FF2B5EF4-FFF2-40B4-BE49-F238E27FC236}">
                <a16:creationId xmlns:a16="http://schemas.microsoft.com/office/drawing/2014/main" id="{383D5C56-8284-C4F4-1C6D-2DE9C5028D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8774D2-1C4D-7452-17E8-AC9E34EE7C25}"/>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2184829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14E19-1D95-03A5-90BC-A4CDACC669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5DC93EB-DCDE-25D8-D7A3-DE10831CEAE9}"/>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4" name="Footer Placeholder 3">
            <a:extLst>
              <a:ext uri="{FF2B5EF4-FFF2-40B4-BE49-F238E27FC236}">
                <a16:creationId xmlns:a16="http://schemas.microsoft.com/office/drawing/2014/main" id="{E311C639-A7FA-26B3-52F6-CA806BC342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886C28-17CB-7FDB-C8EC-26D27896F974}"/>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2856080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CBE9BA-B55D-034E-F2BA-EA36B24B751A}"/>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3" name="Footer Placeholder 2">
            <a:extLst>
              <a:ext uri="{FF2B5EF4-FFF2-40B4-BE49-F238E27FC236}">
                <a16:creationId xmlns:a16="http://schemas.microsoft.com/office/drawing/2014/main" id="{CC194B4E-0231-FDD4-4181-E5931A6D308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FF233A5-6CC1-5A56-3D0D-DFA45C0A9718}"/>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2469207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D551-DB1B-161A-2F56-43225B3810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70E4D0-9005-E08B-DB4A-5FA4B21CF2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96EF5B-FE30-5BAB-6214-9A54E52546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BE247F-82A6-817E-A161-C91BCBA72495}"/>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6" name="Footer Placeholder 5">
            <a:extLst>
              <a:ext uri="{FF2B5EF4-FFF2-40B4-BE49-F238E27FC236}">
                <a16:creationId xmlns:a16="http://schemas.microsoft.com/office/drawing/2014/main" id="{21B2D8F6-E078-2B0A-0564-83EE8B31F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57F704-7FDF-1044-F57B-6A4FFB0D4EE2}"/>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24728329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BB93A-3EA5-6A03-07AA-938A7466B5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B88B7B-9AC5-1A75-019B-EA6AF30990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4DEDF6-E3C0-D198-53FB-ADE56496C4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337466-BFB9-1F75-955C-4FA1DD69B2FA}"/>
              </a:ext>
            </a:extLst>
          </p:cNvPr>
          <p:cNvSpPr>
            <a:spLocks noGrp="1"/>
          </p:cNvSpPr>
          <p:nvPr>
            <p:ph type="dt" sz="half" idx="10"/>
          </p:nvPr>
        </p:nvSpPr>
        <p:spPr/>
        <p:txBody>
          <a:bodyPr/>
          <a:lstStyle/>
          <a:p>
            <a:fld id="{4E473011-FE8B-483E-8179-F4C50DDC872F}" type="datetimeFigureOut">
              <a:rPr lang="en-US" smtClean="0"/>
              <a:t>2/13/2025</a:t>
            </a:fld>
            <a:endParaRPr lang="en-US"/>
          </a:p>
        </p:txBody>
      </p:sp>
      <p:sp>
        <p:nvSpPr>
          <p:cNvPr id="6" name="Footer Placeholder 5">
            <a:extLst>
              <a:ext uri="{FF2B5EF4-FFF2-40B4-BE49-F238E27FC236}">
                <a16:creationId xmlns:a16="http://schemas.microsoft.com/office/drawing/2014/main" id="{62D1CE81-F71B-4468-DE91-F2CAA1F9CE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3D84BE-F1F6-60DF-2474-880307891293}"/>
              </a:ext>
            </a:extLst>
          </p:cNvPr>
          <p:cNvSpPr>
            <a:spLocks noGrp="1"/>
          </p:cNvSpPr>
          <p:nvPr>
            <p:ph type="sldNum" sz="quarter" idx="12"/>
          </p:nvPr>
        </p:nvSpPr>
        <p:spPr/>
        <p:txBody>
          <a:bodyPr/>
          <a:lstStyle/>
          <a:p>
            <a:fld id="{B5B6A5A0-0FF7-4976-85D2-42964B3F619A}" type="slidenum">
              <a:rPr lang="en-US" smtClean="0"/>
              <a:t>‹#›</a:t>
            </a:fld>
            <a:endParaRPr lang="en-US"/>
          </a:p>
        </p:txBody>
      </p:sp>
    </p:spTree>
    <p:extLst>
      <p:ext uri="{BB962C8B-B14F-4D97-AF65-F5344CB8AC3E}">
        <p14:creationId xmlns:p14="http://schemas.microsoft.com/office/powerpoint/2010/main" val="3885296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1680F7-2060-A577-E70C-CD1EA6CF0A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0B042C3-7F80-1C95-CD47-989EE2515A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BE0E6B-550E-31EC-9F00-66C2B56CB5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E473011-FE8B-483E-8179-F4C50DDC872F}" type="datetimeFigureOut">
              <a:rPr lang="en-US" smtClean="0"/>
              <a:t>2/13/2025</a:t>
            </a:fld>
            <a:endParaRPr lang="en-US"/>
          </a:p>
        </p:txBody>
      </p:sp>
      <p:sp>
        <p:nvSpPr>
          <p:cNvPr id="5" name="Footer Placeholder 4">
            <a:extLst>
              <a:ext uri="{FF2B5EF4-FFF2-40B4-BE49-F238E27FC236}">
                <a16:creationId xmlns:a16="http://schemas.microsoft.com/office/drawing/2014/main" id="{74E676D6-B320-30F5-F5D6-FB15311A97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8B538D6-8248-2CA6-C4DA-467D5C7EEF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5B6A5A0-0FF7-4976-85D2-42964B3F619A}" type="slidenum">
              <a:rPr lang="en-US" smtClean="0"/>
              <a:t>‹#›</a:t>
            </a:fld>
            <a:endParaRPr lang="en-US"/>
          </a:p>
        </p:txBody>
      </p:sp>
    </p:spTree>
    <p:extLst>
      <p:ext uri="{BB962C8B-B14F-4D97-AF65-F5344CB8AC3E}">
        <p14:creationId xmlns:p14="http://schemas.microsoft.com/office/powerpoint/2010/main" val="1852141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0.png"/><Relationship Id="rId2" Type="http://schemas.openxmlformats.org/officeDocument/2006/relationships/audio" Target="../media/media14.m4a"/><Relationship Id="rId1" Type="http://schemas.microsoft.com/office/2007/relationships/media" Target="../media/media14.m4a"/><Relationship Id="rId6" Type="http://schemas.microsoft.com/office/2011/relationships/inkAction" Target="../ink/inkAction2.xml"/><Relationship Id="rId5" Type="http://schemas.openxmlformats.org/officeDocument/2006/relationships/image" Target="../media/image1.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7.png"/><Relationship Id="rId5" Type="http://schemas.microsoft.com/office/2011/relationships/inkAction" Target="../ink/inkAction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A7E2D-298B-8157-9B6F-07B6216B468B}"/>
              </a:ext>
            </a:extLst>
          </p:cNvPr>
          <p:cNvSpPr>
            <a:spLocks noGrp="1"/>
          </p:cNvSpPr>
          <p:nvPr>
            <p:ph type="ctrTitle"/>
          </p:nvPr>
        </p:nvSpPr>
        <p:spPr>
          <a:xfrm>
            <a:off x="2053885" y="1764407"/>
            <a:ext cx="8004517" cy="2310312"/>
          </a:xfrm>
        </p:spPr>
        <p:txBody>
          <a:bodyPr>
            <a:normAutofit/>
          </a:bodyPr>
          <a:lstStyle/>
          <a:p>
            <a:r>
              <a:rPr lang="en-US" sz="5200" dirty="0">
                <a:solidFill>
                  <a:schemeClr val="tx2"/>
                </a:solidFill>
              </a:rPr>
              <a:t>Databases and Database Users</a:t>
            </a:r>
          </a:p>
        </p:txBody>
      </p:sp>
      <p:sp>
        <p:nvSpPr>
          <p:cNvPr id="3" name="Subtitle 2">
            <a:extLst>
              <a:ext uri="{FF2B5EF4-FFF2-40B4-BE49-F238E27FC236}">
                <a16:creationId xmlns:a16="http://schemas.microsoft.com/office/drawing/2014/main" id="{AB523A61-064B-5F4A-9C68-38233AF12585}"/>
              </a:ext>
            </a:extLst>
          </p:cNvPr>
          <p:cNvSpPr>
            <a:spLocks noGrp="1"/>
          </p:cNvSpPr>
          <p:nvPr>
            <p:ph type="subTitle" idx="1"/>
          </p:nvPr>
        </p:nvSpPr>
        <p:spPr>
          <a:xfrm>
            <a:off x="3215728" y="4165152"/>
            <a:ext cx="6040813" cy="2038700"/>
          </a:xfrm>
        </p:spPr>
        <p:txBody>
          <a:bodyPr>
            <a:normAutofit/>
          </a:bodyPr>
          <a:lstStyle/>
          <a:p>
            <a:endParaRPr lang="en-US" sz="1500" dirty="0">
              <a:solidFill>
                <a:schemeClr val="tx2"/>
              </a:solidFill>
            </a:endParaRPr>
          </a:p>
          <a:p>
            <a:r>
              <a:rPr lang="en-US" sz="2000" dirty="0">
                <a:solidFill>
                  <a:schemeClr val="tx2"/>
                </a:solidFill>
              </a:rPr>
              <a:t>Lecture 1</a:t>
            </a:r>
          </a:p>
          <a:p>
            <a:r>
              <a:rPr lang="en-US" sz="2000" dirty="0">
                <a:solidFill>
                  <a:schemeClr val="tx2"/>
                </a:solidFill>
              </a:rPr>
              <a:t>Dr. Marwa Hussien</a:t>
            </a:r>
          </a:p>
        </p:txBody>
      </p:sp>
      <p:sp>
        <p:nvSpPr>
          <p:cNvPr id="4" name="Slide Number Placeholder 3">
            <a:extLst>
              <a:ext uri="{FF2B5EF4-FFF2-40B4-BE49-F238E27FC236}">
                <a16:creationId xmlns:a16="http://schemas.microsoft.com/office/drawing/2014/main" id="{2B625954-CC94-CB94-F4DA-C06445B690F0}"/>
              </a:ext>
            </a:extLst>
          </p:cNvPr>
          <p:cNvSpPr>
            <a:spLocks noGrp="1"/>
          </p:cNvSpPr>
          <p:nvPr>
            <p:ph type="sldNum" sz="quarter" idx="12"/>
          </p:nvPr>
        </p:nvSpPr>
        <p:spPr/>
        <p:txBody>
          <a:bodyPr/>
          <a:lstStyle/>
          <a:p>
            <a:fld id="{4775AB97-2698-48C2-B137-4389D88A175C}" type="slidenum">
              <a:rPr lang="en-US" smtClean="0"/>
              <a:t>1</a:t>
            </a:fld>
            <a:endParaRPr lang="en-US"/>
          </a:p>
        </p:txBody>
      </p:sp>
    </p:spTree>
    <p:extLst>
      <p:ext uri="{BB962C8B-B14F-4D97-AF65-F5344CB8AC3E}">
        <p14:creationId xmlns:p14="http://schemas.microsoft.com/office/powerpoint/2010/main" val="1190592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F8602-BEEB-0911-0ADD-41AB2F5AFBBA}"/>
              </a:ext>
            </a:extLst>
          </p:cNvPr>
          <p:cNvSpPr>
            <a:spLocks noGrp="1"/>
          </p:cNvSpPr>
          <p:nvPr>
            <p:ph type="title"/>
          </p:nvPr>
        </p:nvSpPr>
        <p:spPr/>
        <p:txBody>
          <a:bodyPr/>
          <a:lstStyle/>
          <a:p>
            <a:r>
              <a:rPr lang="en-US" dirty="0"/>
              <a:t>Database Users – Actors behind the Scene</a:t>
            </a:r>
          </a:p>
        </p:txBody>
      </p:sp>
      <p:sp>
        <p:nvSpPr>
          <p:cNvPr id="3" name="Content Placeholder 2">
            <a:extLst>
              <a:ext uri="{FF2B5EF4-FFF2-40B4-BE49-F238E27FC236}">
                <a16:creationId xmlns:a16="http://schemas.microsoft.com/office/drawing/2014/main" id="{D6BAC4C1-5D75-FF45-92AB-C85BC74CA45D}"/>
              </a:ext>
            </a:extLst>
          </p:cNvPr>
          <p:cNvSpPr>
            <a:spLocks noGrp="1"/>
          </p:cNvSpPr>
          <p:nvPr>
            <p:ph idx="1"/>
          </p:nvPr>
        </p:nvSpPr>
        <p:spPr/>
        <p:txBody>
          <a:bodyPr>
            <a:normAutofit fontScale="92500" lnSpcReduction="10000"/>
          </a:bodyPr>
          <a:lstStyle/>
          <a:p>
            <a:pPr marL="514350" indent="-514350">
              <a:buFont typeface="+mj-lt"/>
              <a:buAutoNum type="arabicPeriod"/>
            </a:pPr>
            <a:r>
              <a:rPr lang="en-US" b="1" dirty="0">
                <a:solidFill>
                  <a:srgbClr val="00B050"/>
                </a:solidFill>
              </a:rPr>
              <a:t>System Designers and Implementors: </a:t>
            </a:r>
            <a:r>
              <a:rPr lang="en-US" dirty="0"/>
              <a:t>Design and implement DBMS packages in the form of modules and interfaces and test and debug them. The DBMS must interface with applications, language compilers, operating system components, etc. </a:t>
            </a:r>
          </a:p>
          <a:p>
            <a:pPr marL="514350" indent="-514350">
              <a:buFont typeface="+mj-lt"/>
              <a:buAutoNum type="arabicPeriod"/>
            </a:pPr>
            <a:r>
              <a:rPr lang="en-US" b="1" dirty="0">
                <a:solidFill>
                  <a:srgbClr val="00B050"/>
                </a:solidFill>
              </a:rPr>
              <a:t>Tool Developers: </a:t>
            </a:r>
            <a:r>
              <a:rPr lang="en-US" dirty="0"/>
              <a:t>Design and implement software systems called tools for modeling and designing databases, performance monitoring, prototyping, test data generation, user interface creation, simulation etc. that facilitate building of applications and allow using database effectively. </a:t>
            </a:r>
          </a:p>
          <a:p>
            <a:pPr marL="514350" indent="-514350">
              <a:buFont typeface="+mj-lt"/>
              <a:buAutoNum type="arabicPeriod"/>
            </a:pPr>
            <a:r>
              <a:rPr lang="en-US" b="1" dirty="0">
                <a:solidFill>
                  <a:srgbClr val="00B050"/>
                </a:solidFill>
              </a:rPr>
              <a:t>Operators and Maintenance Personnel: </a:t>
            </a:r>
            <a:r>
              <a:rPr lang="en-US" dirty="0"/>
              <a:t>They manage the actual running and maintenance of the database system hardware and software environment. </a:t>
            </a:r>
          </a:p>
        </p:txBody>
      </p:sp>
      <p:sp>
        <p:nvSpPr>
          <p:cNvPr id="4" name="Slide Number Placeholder 3">
            <a:extLst>
              <a:ext uri="{FF2B5EF4-FFF2-40B4-BE49-F238E27FC236}">
                <a16:creationId xmlns:a16="http://schemas.microsoft.com/office/drawing/2014/main" id="{577A19F5-33DE-CD6F-ECEB-90BC71675A8E}"/>
              </a:ext>
            </a:extLst>
          </p:cNvPr>
          <p:cNvSpPr>
            <a:spLocks noGrp="1"/>
          </p:cNvSpPr>
          <p:nvPr>
            <p:ph type="sldNum" sz="quarter" idx="12"/>
          </p:nvPr>
        </p:nvSpPr>
        <p:spPr/>
        <p:txBody>
          <a:bodyPr/>
          <a:lstStyle/>
          <a:p>
            <a:fld id="{4775AB97-2698-48C2-B137-4389D88A175C}" type="slidenum">
              <a:rPr lang="en-US" smtClean="0"/>
              <a:t>10</a:t>
            </a:fld>
            <a:endParaRPr lang="en-US"/>
          </a:p>
        </p:txBody>
      </p:sp>
      <p:pic>
        <p:nvPicPr>
          <p:cNvPr id="6" name="Audio 5">
            <a:hlinkClick r:id="" action="ppaction://media"/>
            <a:extLst>
              <a:ext uri="{FF2B5EF4-FFF2-40B4-BE49-F238E27FC236}">
                <a16:creationId xmlns:a16="http://schemas.microsoft.com/office/drawing/2014/main" id="{448CE59A-4EF5-791E-D570-2BF9EE91930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59198422"/>
      </p:ext>
    </p:extLst>
  </p:cSld>
  <p:clrMapOvr>
    <a:masterClrMapping/>
  </p:clrMapOvr>
  <mc:AlternateContent xmlns:mc="http://schemas.openxmlformats.org/markup-compatibility/2006" xmlns:p14="http://schemas.microsoft.com/office/powerpoint/2010/main">
    <mc:Choice Requires="p14">
      <p:transition spd="slow" p14:dur="2000" advTm="36880"/>
    </mc:Choice>
    <mc:Fallback xmlns="">
      <p:transition spd="slow" advTm="368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49679-E4E0-933F-9E91-A36F5B2453FC}"/>
              </a:ext>
            </a:extLst>
          </p:cNvPr>
          <p:cNvSpPr>
            <a:spLocks noGrp="1"/>
          </p:cNvSpPr>
          <p:nvPr>
            <p:ph type="title"/>
          </p:nvPr>
        </p:nvSpPr>
        <p:spPr/>
        <p:txBody>
          <a:bodyPr/>
          <a:lstStyle/>
          <a:p>
            <a:r>
              <a:rPr lang="en-US" dirty="0"/>
              <a:t>Advantages of Using the Database Approach</a:t>
            </a:r>
          </a:p>
        </p:txBody>
      </p:sp>
      <p:sp>
        <p:nvSpPr>
          <p:cNvPr id="3" name="Content Placeholder 2">
            <a:extLst>
              <a:ext uri="{FF2B5EF4-FFF2-40B4-BE49-F238E27FC236}">
                <a16:creationId xmlns:a16="http://schemas.microsoft.com/office/drawing/2014/main" id="{D45F0615-9BFA-9703-BA13-78F6A5680E12}"/>
              </a:ext>
            </a:extLst>
          </p:cNvPr>
          <p:cNvSpPr>
            <a:spLocks noGrp="1"/>
          </p:cNvSpPr>
          <p:nvPr>
            <p:ph idx="1"/>
          </p:nvPr>
        </p:nvSpPr>
        <p:spPr/>
        <p:txBody>
          <a:bodyPr>
            <a:normAutofit fontScale="85000" lnSpcReduction="20000"/>
          </a:bodyPr>
          <a:lstStyle/>
          <a:p>
            <a:r>
              <a:rPr lang="en-US" dirty="0"/>
              <a:t>Controlling redundancy in data storage and in development and maintenance efforts.</a:t>
            </a:r>
          </a:p>
          <a:p>
            <a:r>
              <a:rPr lang="en-US" dirty="0"/>
              <a:t>Sharing of data among multiple users.</a:t>
            </a:r>
          </a:p>
          <a:p>
            <a:r>
              <a:rPr lang="en-US" dirty="0"/>
              <a:t>Restricting unauthorized access to data. Only the DBA staff uses privileged commands and facilities. </a:t>
            </a:r>
          </a:p>
          <a:p>
            <a:r>
              <a:rPr lang="en-US" dirty="0"/>
              <a:t>Providing persistent storage for program Objects </a:t>
            </a:r>
          </a:p>
          <a:p>
            <a:r>
              <a:rPr lang="en-US" dirty="0"/>
              <a:t>Providing Storage Structures (e.g. indexes) for efficient Query Processing</a:t>
            </a:r>
          </a:p>
          <a:p>
            <a:r>
              <a:rPr lang="en-US" dirty="0"/>
              <a:t>Providing optimization of queries for efficient processing.</a:t>
            </a:r>
          </a:p>
          <a:p>
            <a:r>
              <a:rPr lang="en-US" dirty="0"/>
              <a:t>Providing backup and recovery services. </a:t>
            </a:r>
          </a:p>
          <a:p>
            <a:r>
              <a:rPr lang="en-US" dirty="0"/>
              <a:t>Providing multiple interfaces to different classes of users. </a:t>
            </a:r>
          </a:p>
          <a:p>
            <a:r>
              <a:rPr lang="en-US" dirty="0"/>
              <a:t>Representing complex relationships among data. </a:t>
            </a:r>
          </a:p>
          <a:p>
            <a:r>
              <a:rPr lang="en-US" dirty="0"/>
              <a:t>Enforcing integrity constraints on the database. </a:t>
            </a:r>
          </a:p>
        </p:txBody>
      </p:sp>
      <p:sp>
        <p:nvSpPr>
          <p:cNvPr id="4" name="Slide Number Placeholder 3">
            <a:extLst>
              <a:ext uri="{FF2B5EF4-FFF2-40B4-BE49-F238E27FC236}">
                <a16:creationId xmlns:a16="http://schemas.microsoft.com/office/drawing/2014/main" id="{B0A6A009-EE40-A11C-050E-2DA3536AC342}"/>
              </a:ext>
            </a:extLst>
          </p:cNvPr>
          <p:cNvSpPr>
            <a:spLocks noGrp="1"/>
          </p:cNvSpPr>
          <p:nvPr>
            <p:ph type="sldNum" sz="quarter" idx="12"/>
          </p:nvPr>
        </p:nvSpPr>
        <p:spPr/>
        <p:txBody>
          <a:bodyPr/>
          <a:lstStyle/>
          <a:p>
            <a:fld id="{4775AB97-2698-48C2-B137-4389D88A175C}" type="slidenum">
              <a:rPr lang="en-US" smtClean="0"/>
              <a:t>11</a:t>
            </a:fld>
            <a:endParaRPr lang="en-US"/>
          </a:p>
        </p:txBody>
      </p:sp>
      <p:pic>
        <p:nvPicPr>
          <p:cNvPr id="7" name="Audio 6">
            <a:hlinkClick r:id="" action="ppaction://media"/>
            <a:extLst>
              <a:ext uri="{FF2B5EF4-FFF2-40B4-BE49-F238E27FC236}">
                <a16:creationId xmlns:a16="http://schemas.microsoft.com/office/drawing/2014/main" id="{813D62C9-EF91-E15E-D013-F17AA423881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29426791"/>
      </p:ext>
    </p:extLst>
  </p:cSld>
  <p:clrMapOvr>
    <a:masterClrMapping/>
  </p:clrMapOvr>
  <mc:AlternateContent xmlns:mc="http://schemas.openxmlformats.org/markup-compatibility/2006" xmlns:p14="http://schemas.microsoft.com/office/powerpoint/2010/main">
    <mc:Choice Requires="p14">
      <p:transition spd="slow" p14:dur="2000" advTm="232551"/>
    </mc:Choice>
    <mc:Fallback xmlns="">
      <p:transition spd="slow" advTm="2325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11B7B-9B77-A857-D5A8-CF5207242A5E}"/>
              </a:ext>
            </a:extLst>
          </p:cNvPr>
          <p:cNvSpPr>
            <a:spLocks noGrp="1"/>
          </p:cNvSpPr>
          <p:nvPr>
            <p:ph type="title"/>
          </p:nvPr>
        </p:nvSpPr>
        <p:spPr>
          <a:xfrm>
            <a:off x="838200" y="365125"/>
            <a:ext cx="10515600" cy="1306443"/>
          </a:xfrm>
        </p:spPr>
        <p:txBody>
          <a:bodyPr>
            <a:normAutofit/>
          </a:bodyPr>
          <a:lstStyle/>
          <a:p>
            <a:r>
              <a:rPr lang="en-US" sz="4000"/>
              <a:t>Centralized and Client-Server DBMS Architectures</a:t>
            </a:r>
          </a:p>
        </p:txBody>
      </p:sp>
      <p:sp>
        <p:nvSpPr>
          <p:cNvPr id="3" name="Content Placeholder 2">
            <a:extLst>
              <a:ext uri="{FF2B5EF4-FFF2-40B4-BE49-F238E27FC236}">
                <a16:creationId xmlns:a16="http://schemas.microsoft.com/office/drawing/2014/main" id="{5BA92A71-CF29-9414-4D39-0885E49D9C09}"/>
              </a:ext>
            </a:extLst>
          </p:cNvPr>
          <p:cNvSpPr>
            <a:spLocks noGrp="1"/>
          </p:cNvSpPr>
          <p:nvPr>
            <p:ph idx="1"/>
          </p:nvPr>
        </p:nvSpPr>
        <p:spPr>
          <a:xfrm>
            <a:off x="838200" y="1825625"/>
            <a:ext cx="4152774" cy="4303464"/>
          </a:xfrm>
        </p:spPr>
        <p:txBody>
          <a:bodyPr>
            <a:normAutofit lnSpcReduction="10000"/>
          </a:bodyPr>
          <a:lstStyle/>
          <a:p>
            <a:r>
              <a:rPr lang="en-US" dirty="0"/>
              <a:t>Centralized DBMS: </a:t>
            </a:r>
          </a:p>
          <a:p>
            <a:pPr lvl="1"/>
            <a:r>
              <a:rPr lang="en-US" dirty="0"/>
              <a:t>Combines everything into single system including DBMS software, hardware, application programs, and user interface processing software.</a:t>
            </a:r>
          </a:p>
          <a:p>
            <a:pPr lvl="1"/>
            <a:r>
              <a:rPr lang="en-US" dirty="0"/>
              <a:t>User can still connect through a remote terminal – however, all processing is done at centralized site.</a:t>
            </a:r>
          </a:p>
          <a:p>
            <a:pPr lvl="1"/>
            <a:endParaRPr lang="en-US" sz="2000" dirty="0"/>
          </a:p>
        </p:txBody>
      </p:sp>
      <p:pic>
        <p:nvPicPr>
          <p:cNvPr id="5" name="Picture 4">
            <a:extLst>
              <a:ext uri="{FF2B5EF4-FFF2-40B4-BE49-F238E27FC236}">
                <a16:creationId xmlns:a16="http://schemas.microsoft.com/office/drawing/2014/main" id="{932D5F3C-5360-5B4D-9F1E-4C3603D28E49}"/>
              </a:ext>
            </a:extLst>
          </p:cNvPr>
          <p:cNvPicPr>
            <a:picLocks noChangeAspect="1"/>
          </p:cNvPicPr>
          <p:nvPr/>
        </p:nvPicPr>
        <p:blipFill rotWithShape="1">
          <a:blip r:embed="rId4"/>
          <a:srcRect t="407" r="2" b="2"/>
          <a:stretch/>
        </p:blipFill>
        <p:spPr>
          <a:xfrm>
            <a:off x="5183500" y="1904282"/>
            <a:ext cx="6170299" cy="4224808"/>
          </a:xfrm>
          <a:prstGeom prst="rect">
            <a:avLst/>
          </a:prstGeom>
        </p:spPr>
      </p:pic>
      <p:sp>
        <p:nvSpPr>
          <p:cNvPr id="4" name="Slide Number Placeholder 3">
            <a:extLst>
              <a:ext uri="{FF2B5EF4-FFF2-40B4-BE49-F238E27FC236}">
                <a16:creationId xmlns:a16="http://schemas.microsoft.com/office/drawing/2014/main" id="{9292C69E-AC5D-2F35-BCF5-2E865A343BC6}"/>
              </a:ext>
            </a:extLst>
          </p:cNvPr>
          <p:cNvSpPr>
            <a:spLocks noGrp="1"/>
          </p:cNvSpPr>
          <p:nvPr>
            <p:ph type="sldNum" sz="quarter" idx="12"/>
          </p:nvPr>
        </p:nvSpPr>
        <p:spPr/>
        <p:txBody>
          <a:bodyPr/>
          <a:lstStyle/>
          <a:p>
            <a:fld id="{4775AB97-2698-48C2-B137-4389D88A175C}" type="slidenum">
              <a:rPr lang="en-US" smtClean="0"/>
              <a:t>12</a:t>
            </a:fld>
            <a:endParaRPr lang="en-US"/>
          </a:p>
        </p:txBody>
      </p:sp>
      <p:pic>
        <p:nvPicPr>
          <p:cNvPr id="7" name="Audio 6">
            <a:hlinkClick r:id="" action="ppaction://media"/>
            <a:extLst>
              <a:ext uri="{FF2B5EF4-FFF2-40B4-BE49-F238E27FC236}">
                <a16:creationId xmlns:a16="http://schemas.microsoft.com/office/drawing/2014/main" id="{30D5C917-06F2-C7EC-392A-F16772E0500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97979754"/>
      </p:ext>
    </p:extLst>
  </p:cSld>
  <p:clrMapOvr>
    <a:masterClrMapping/>
  </p:clrMapOvr>
  <mc:AlternateContent xmlns:mc="http://schemas.openxmlformats.org/markup-compatibility/2006" xmlns:p14="http://schemas.microsoft.com/office/powerpoint/2010/main">
    <mc:Choice Requires="p14">
      <p:transition spd="slow" p14:dur="2000" advTm="37002"/>
    </mc:Choice>
    <mc:Fallback xmlns="">
      <p:transition spd="slow" advTm="37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C01C0-9D23-E8C6-E389-7EBF7CDC2625}"/>
              </a:ext>
            </a:extLst>
          </p:cNvPr>
          <p:cNvSpPr>
            <a:spLocks noGrp="1"/>
          </p:cNvSpPr>
          <p:nvPr>
            <p:ph type="title"/>
          </p:nvPr>
        </p:nvSpPr>
        <p:spPr/>
        <p:txBody>
          <a:bodyPr/>
          <a:lstStyle/>
          <a:p>
            <a:r>
              <a:rPr lang="en-US" dirty="0"/>
              <a:t>Client-server Architecture</a:t>
            </a:r>
          </a:p>
        </p:txBody>
      </p:sp>
      <p:sp>
        <p:nvSpPr>
          <p:cNvPr id="3" name="Content Placeholder 2">
            <a:extLst>
              <a:ext uri="{FF2B5EF4-FFF2-40B4-BE49-F238E27FC236}">
                <a16:creationId xmlns:a16="http://schemas.microsoft.com/office/drawing/2014/main" id="{6C1BDE88-2DC0-D0FA-2610-CCAB0BEB54A5}"/>
              </a:ext>
            </a:extLst>
          </p:cNvPr>
          <p:cNvSpPr>
            <a:spLocks noGrp="1"/>
          </p:cNvSpPr>
          <p:nvPr>
            <p:ph idx="1"/>
          </p:nvPr>
        </p:nvSpPr>
        <p:spPr/>
        <p:txBody>
          <a:bodyPr>
            <a:normAutofit lnSpcReduction="10000"/>
          </a:bodyPr>
          <a:lstStyle/>
          <a:p>
            <a:r>
              <a:rPr lang="en-US" dirty="0"/>
              <a:t>Clients:</a:t>
            </a:r>
          </a:p>
          <a:p>
            <a:pPr lvl="1"/>
            <a:r>
              <a:rPr lang="en-US" dirty="0"/>
              <a:t>Provide appropriate interfaces through a client software module to access and utilize the various server resources</a:t>
            </a:r>
          </a:p>
          <a:p>
            <a:pPr lvl="1"/>
            <a:r>
              <a:rPr lang="en-US" dirty="0"/>
              <a:t>Connected to the servers via some form of a network. </a:t>
            </a:r>
          </a:p>
          <a:p>
            <a:pPr lvl="2"/>
            <a:r>
              <a:rPr lang="en-US" dirty="0"/>
              <a:t>(LAN: local area network, wireless network, etc.)</a:t>
            </a:r>
          </a:p>
          <a:p>
            <a:r>
              <a:rPr lang="en-US" dirty="0"/>
              <a:t>DBMS Server:</a:t>
            </a:r>
          </a:p>
          <a:p>
            <a:pPr lvl="1"/>
            <a:r>
              <a:rPr lang="en-US" dirty="0"/>
              <a:t>Provides database query and transaction services to the clients </a:t>
            </a:r>
          </a:p>
          <a:p>
            <a:pPr lvl="1"/>
            <a:r>
              <a:rPr lang="en-US" dirty="0"/>
              <a:t>Relational DBMS servers are often called SQL servers, query servers, or transaction servers </a:t>
            </a:r>
          </a:p>
          <a:p>
            <a:pPr lvl="1"/>
            <a:r>
              <a:rPr lang="en-US" dirty="0"/>
              <a:t>Applications running on clients utilize an Application Program Interface (API) to access server databases via standard interface such as: JDBC: for Java programming access</a:t>
            </a:r>
          </a:p>
        </p:txBody>
      </p:sp>
      <p:sp>
        <p:nvSpPr>
          <p:cNvPr id="4" name="Slide Number Placeholder 3">
            <a:extLst>
              <a:ext uri="{FF2B5EF4-FFF2-40B4-BE49-F238E27FC236}">
                <a16:creationId xmlns:a16="http://schemas.microsoft.com/office/drawing/2014/main" id="{032ABE40-BF3F-1108-E761-9FABF82C7EF9}"/>
              </a:ext>
            </a:extLst>
          </p:cNvPr>
          <p:cNvSpPr>
            <a:spLocks noGrp="1"/>
          </p:cNvSpPr>
          <p:nvPr>
            <p:ph type="sldNum" sz="quarter" idx="12"/>
          </p:nvPr>
        </p:nvSpPr>
        <p:spPr/>
        <p:txBody>
          <a:bodyPr/>
          <a:lstStyle/>
          <a:p>
            <a:fld id="{4775AB97-2698-48C2-B137-4389D88A175C}" type="slidenum">
              <a:rPr lang="en-US" smtClean="0"/>
              <a:t>13</a:t>
            </a:fld>
            <a:endParaRPr lang="en-US"/>
          </a:p>
        </p:txBody>
      </p:sp>
      <p:pic>
        <p:nvPicPr>
          <p:cNvPr id="9" name="Audio 8">
            <a:hlinkClick r:id="" action="ppaction://media"/>
            <a:extLst>
              <a:ext uri="{FF2B5EF4-FFF2-40B4-BE49-F238E27FC236}">
                <a16:creationId xmlns:a16="http://schemas.microsoft.com/office/drawing/2014/main" id="{EF5653BB-3243-E847-3061-13E17D6F9F1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22696202"/>
      </p:ext>
    </p:extLst>
  </p:cSld>
  <p:clrMapOvr>
    <a:masterClrMapping/>
  </p:clrMapOvr>
  <mc:AlternateContent xmlns:mc="http://schemas.openxmlformats.org/markup-compatibility/2006" xmlns:p14="http://schemas.microsoft.com/office/powerpoint/2010/main">
    <mc:Choice Requires="p14">
      <p:transition spd="slow" p14:dur="2000" advTm="144042"/>
    </mc:Choice>
    <mc:Fallback xmlns="">
      <p:transition spd="slow" advTm="144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44FB9-9BFA-2413-3037-7D4973E4B2A1}"/>
              </a:ext>
            </a:extLst>
          </p:cNvPr>
          <p:cNvSpPr>
            <a:spLocks noGrp="1"/>
          </p:cNvSpPr>
          <p:nvPr>
            <p:ph type="title"/>
          </p:nvPr>
        </p:nvSpPr>
        <p:spPr/>
        <p:txBody>
          <a:bodyPr/>
          <a:lstStyle/>
          <a:p>
            <a:r>
              <a:rPr lang="en-US" dirty="0"/>
              <a:t>Three Tier Client-Server Architecture</a:t>
            </a:r>
          </a:p>
        </p:txBody>
      </p:sp>
      <p:sp>
        <p:nvSpPr>
          <p:cNvPr id="3" name="Content Placeholder 2">
            <a:extLst>
              <a:ext uri="{FF2B5EF4-FFF2-40B4-BE49-F238E27FC236}">
                <a16:creationId xmlns:a16="http://schemas.microsoft.com/office/drawing/2014/main" id="{27534A89-C2DA-DD82-5B5A-0C3519DE9990}"/>
              </a:ext>
            </a:extLst>
          </p:cNvPr>
          <p:cNvSpPr>
            <a:spLocks noGrp="1"/>
          </p:cNvSpPr>
          <p:nvPr>
            <p:ph idx="1"/>
          </p:nvPr>
        </p:nvSpPr>
        <p:spPr/>
        <p:txBody>
          <a:bodyPr>
            <a:normAutofit fontScale="92500"/>
          </a:bodyPr>
          <a:lstStyle/>
          <a:p>
            <a:r>
              <a:rPr lang="en-US" dirty="0"/>
              <a:t>Common for Web applications</a:t>
            </a:r>
          </a:p>
          <a:p>
            <a:r>
              <a:rPr lang="en-US" dirty="0"/>
              <a:t>Intermediate Layer called Application Server or Web Server: </a:t>
            </a:r>
          </a:p>
          <a:p>
            <a:pPr lvl="1"/>
            <a:r>
              <a:rPr lang="en-US" dirty="0"/>
              <a:t>Stores the web connectivity software and the business logic part of the application used to access the corresponding data from the database server </a:t>
            </a:r>
          </a:p>
          <a:p>
            <a:pPr lvl="1"/>
            <a:r>
              <a:rPr lang="en-US" dirty="0"/>
              <a:t>Acts like a conduit for sending partially processed data between the database server and the client. </a:t>
            </a:r>
          </a:p>
          <a:p>
            <a:r>
              <a:rPr lang="en-US" dirty="0"/>
              <a:t>Three-tier Architecture Can Enhance Security: </a:t>
            </a:r>
          </a:p>
          <a:p>
            <a:pPr lvl="1"/>
            <a:r>
              <a:rPr lang="en-US" dirty="0"/>
              <a:t>Database server only accessible via middle tier </a:t>
            </a:r>
          </a:p>
          <a:p>
            <a:pPr lvl="1"/>
            <a:r>
              <a:rPr lang="en-US" dirty="0"/>
              <a:t>Clients cannot directly access database server  </a:t>
            </a:r>
          </a:p>
          <a:p>
            <a:pPr lvl="1"/>
            <a:r>
              <a:rPr lang="en-US" dirty="0"/>
              <a:t>Clients contain user interfaces and Web browsers </a:t>
            </a:r>
          </a:p>
          <a:p>
            <a:pPr lvl="1"/>
            <a:r>
              <a:rPr lang="en-US" dirty="0"/>
              <a:t>The client is typically a PC or a mobile device connected to the Web</a:t>
            </a:r>
          </a:p>
        </p:txBody>
      </p:sp>
      <p:sp>
        <p:nvSpPr>
          <p:cNvPr id="4" name="Slide Number Placeholder 3">
            <a:extLst>
              <a:ext uri="{FF2B5EF4-FFF2-40B4-BE49-F238E27FC236}">
                <a16:creationId xmlns:a16="http://schemas.microsoft.com/office/drawing/2014/main" id="{902E3E73-63D2-2BC7-8592-9A3F09C1AA56}"/>
              </a:ext>
            </a:extLst>
          </p:cNvPr>
          <p:cNvSpPr>
            <a:spLocks noGrp="1"/>
          </p:cNvSpPr>
          <p:nvPr>
            <p:ph type="sldNum" sz="quarter" idx="12"/>
          </p:nvPr>
        </p:nvSpPr>
        <p:spPr/>
        <p:txBody>
          <a:bodyPr/>
          <a:lstStyle/>
          <a:p>
            <a:fld id="{4775AB97-2698-48C2-B137-4389D88A175C}" type="slidenum">
              <a:rPr lang="en-US" smtClean="0"/>
              <a:t>14</a:t>
            </a:fld>
            <a:endParaRPr lang="en-US"/>
          </a:p>
        </p:txBody>
      </p:sp>
      <p:pic>
        <p:nvPicPr>
          <p:cNvPr id="10" name="Audio 9">
            <a:hlinkClick r:id="" action="ppaction://media"/>
            <a:extLst>
              <a:ext uri="{FF2B5EF4-FFF2-40B4-BE49-F238E27FC236}">
                <a16:creationId xmlns:a16="http://schemas.microsoft.com/office/drawing/2014/main" id="{5E7BFE19-44A2-8162-71BE-ED099B458BA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70274892"/>
      </p:ext>
    </p:extLst>
  </p:cSld>
  <p:clrMapOvr>
    <a:masterClrMapping/>
  </p:clrMapOvr>
  <mc:AlternateContent xmlns:mc="http://schemas.openxmlformats.org/markup-compatibility/2006" xmlns:p14="http://schemas.microsoft.com/office/powerpoint/2010/main">
    <mc:Choice Requires="p14">
      <p:transition spd="slow" p14:dur="2000" advTm="32132"/>
    </mc:Choice>
    <mc:Fallback xmlns="">
      <p:transition spd="slow" advTm="32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89E93-FE1F-9AB2-AD18-E8175A29F142}"/>
              </a:ext>
            </a:extLst>
          </p:cNvPr>
          <p:cNvSpPr>
            <a:spLocks noGrp="1"/>
          </p:cNvSpPr>
          <p:nvPr>
            <p:ph type="title"/>
          </p:nvPr>
        </p:nvSpPr>
        <p:spPr/>
        <p:txBody>
          <a:bodyPr/>
          <a:lstStyle/>
          <a:p>
            <a:r>
              <a:rPr lang="en-US" dirty="0"/>
              <a:t>Three Tier Client-Server Architecture</a:t>
            </a:r>
          </a:p>
        </p:txBody>
      </p:sp>
      <p:pic>
        <p:nvPicPr>
          <p:cNvPr id="5" name="Content Placeholder 4">
            <a:extLst>
              <a:ext uri="{FF2B5EF4-FFF2-40B4-BE49-F238E27FC236}">
                <a16:creationId xmlns:a16="http://schemas.microsoft.com/office/drawing/2014/main" id="{F46917D8-3671-3468-E5D7-12626ED7BBAA}"/>
              </a:ext>
            </a:extLst>
          </p:cNvPr>
          <p:cNvPicPr>
            <a:picLocks noGrp="1" noChangeAspect="1"/>
          </p:cNvPicPr>
          <p:nvPr>
            <p:ph idx="1"/>
          </p:nvPr>
        </p:nvPicPr>
        <p:blipFill>
          <a:blip r:embed="rId4"/>
          <a:stretch>
            <a:fillRect/>
          </a:stretch>
        </p:blipFill>
        <p:spPr>
          <a:xfrm>
            <a:off x="2106510" y="1825625"/>
            <a:ext cx="7978980" cy="4351338"/>
          </a:xfrm>
        </p:spPr>
      </p:pic>
      <p:sp>
        <p:nvSpPr>
          <p:cNvPr id="3" name="Slide Number Placeholder 2">
            <a:extLst>
              <a:ext uri="{FF2B5EF4-FFF2-40B4-BE49-F238E27FC236}">
                <a16:creationId xmlns:a16="http://schemas.microsoft.com/office/drawing/2014/main" id="{599E8906-B501-811C-A961-CB9EB84034C0}"/>
              </a:ext>
            </a:extLst>
          </p:cNvPr>
          <p:cNvSpPr>
            <a:spLocks noGrp="1"/>
          </p:cNvSpPr>
          <p:nvPr>
            <p:ph type="sldNum" sz="quarter" idx="12"/>
          </p:nvPr>
        </p:nvSpPr>
        <p:spPr/>
        <p:txBody>
          <a:bodyPr/>
          <a:lstStyle/>
          <a:p>
            <a:fld id="{4775AB97-2698-48C2-B137-4389D88A175C}" type="slidenum">
              <a:rPr lang="en-US" smtClean="0"/>
              <a:t>15</a:t>
            </a:fld>
            <a:endParaRPr lang="en-US"/>
          </a:p>
        </p:txBody>
      </p:sp>
      <p:pic>
        <p:nvPicPr>
          <p:cNvPr id="13" name="Audio 12">
            <a:hlinkClick r:id="" action="ppaction://media"/>
            <a:extLst>
              <a:ext uri="{FF2B5EF4-FFF2-40B4-BE49-F238E27FC236}">
                <a16:creationId xmlns:a16="http://schemas.microsoft.com/office/drawing/2014/main" id="{A2AD0CFE-55DC-D0BA-EF6D-A411355671A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12" name="Ink 11">
                <a:extLst>
                  <a:ext uri="{FF2B5EF4-FFF2-40B4-BE49-F238E27FC236}">
                    <a16:creationId xmlns:a16="http://schemas.microsoft.com/office/drawing/2014/main" id="{38576EF1-DD98-B4F6-99A4-24600D184194}"/>
                  </a:ext>
                </a:extLst>
              </p14:cNvPr>
              <p14:cNvContentPartPr/>
              <p14:nvPr>
                <p:extLst>
                  <p:ext uri="{42D2F446-02D8-4167-A562-619A0277C38B}">
                    <p15:isNarration xmlns:p15="http://schemas.microsoft.com/office/powerpoint/2012/main" val="1"/>
                  </p:ext>
                </p:extLst>
              </p14:nvPr>
            </p14:nvContentPartPr>
            <p14:xfrm>
              <a:off x="5352120" y="1294560"/>
              <a:ext cx="3048480" cy="5036040"/>
            </p14:xfrm>
          </p:contentPart>
        </mc:Choice>
        <mc:Fallback xmlns="">
          <p:pic>
            <p:nvPicPr>
              <p:cNvPr id="12" name="Ink 11">
                <a:extLst>
                  <a:ext uri="{FF2B5EF4-FFF2-40B4-BE49-F238E27FC236}">
                    <a16:creationId xmlns:a16="http://schemas.microsoft.com/office/drawing/2014/main" id="{38576EF1-DD98-B4F6-99A4-24600D184194}"/>
                  </a:ext>
                </a:extLst>
              </p:cNvPr>
              <p:cNvPicPr>
                <a:picLocks noGrp="1" noRot="1" noChangeAspect="1" noMove="1" noResize="1" noEditPoints="1" noAdjustHandles="1" noChangeArrowheads="1" noChangeShapeType="1"/>
              </p:cNvPicPr>
              <p:nvPr/>
            </p:nvPicPr>
            <p:blipFill>
              <a:blip r:embed="rId7"/>
              <a:stretch>
                <a:fillRect/>
              </a:stretch>
            </p:blipFill>
            <p:spPr>
              <a:xfrm>
                <a:off x="5342760" y="1285200"/>
                <a:ext cx="3067200" cy="5054760"/>
              </a:xfrm>
              <a:prstGeom prst="rect">
                <a:avLst/>
              </a:prstGeom>
            </p:spPr>
          </p:pic>
        </mc:Fallback>
      </mc:AlternateContent>
    </p:spTree>
    <p:extLst>
      <p:ext uri="{BB962C8B-B14F-4D97-AF65-F5344CB8AC3E}">
        <p14:creationId xmlns:p14="http://schemas.microsoft.com/office/powerpoint/2010/main" val="3599693879"/>
      </p:ext>
    </p:extLst>
  </p:cSld>
  <p:clrMapOvr>
    <a:masterClrMapping/>
  </p:clrMapOvr>
  <mc:AlternateContent xmlns:mc="http://schemas.openxmlformats.org/markup-compatibility/2006" xmlns:p14="http://schemas.microsoft.com/office/powerpoint/2010/main">
    <mc:Choice Requires="p14">
      <p:transition spd="slow" p14:dur="2000" advTm="82034"/>
    </mc:Choice>
    <mc:Fallback xmlns="">
      <p:transition spd="slow" advTm="82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par>
                                <p:cTn id="7" presetID="59"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md type="call" cmd="playFrom(0.0)">
                                      <p:cBhvr>
                                        <p:cTn id="9"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79BF5-6934-419E-D3C8-8D5AE6A6C62C}"/>
              </a:ext>
            </a:extLst>
          </p:cNvPr>
          <p:cNvSpPr>
            <a:spLocks noGrp="1"/>
          </p:cNvSpPr>
          <p:nvPr>
            <p:ph type="title"/>
          </p:nvPr>
        </p:nvSpPr>
        <p:spPr/>
        <p:txBody>
          <a:bodyPr/>
          <a:lstStyle/>
          <a:p>
            <a:r>
              <a:rPr lang="en-US" dirty="0"/>
              <a:t>Example of a Simple Database</a:t>
            </a:r>
          </a:p>
        </p:txBody>
      </p:sp>
      <p:sp>
        <p:nvSpPr>
          <p:cNvPr id="3" name="Content Placeholder 2">
            <a:extLst>
              <a:ext uri="{FF2B5EF4-FFF2-40B4-BE49-F238E27FC236}">
                <a16:creationId xmlns:a16="http://schemas.microsoft.com/office/drawing/2014/main" id="{26E63E94-7DC4-42FB-52AD-8F54D95B30C1}"/>
              </a:ext>
            </a:extLst>
          </p:cNvPr>
          <p:cNvSpPr>
            <a:spLocks noGrp="1"/>
          </p:cNvSpPr>
          <p:nvPr>
            <p:ph idx="1"/>
          </p:nvPr>
        </p:nvSpPr>
        <p:spPr/>
        <p:txBody>
          <a:bodyPr>
            <a:normAutofit fontScale="85000" lnSpcReduction="20000"/>
          </a:bodyPr>
          <a:lstStyle/>
          <a:p>
            <a:r>
              <a:rPr lang="en-US" dirty="0"/>
              <a:t>Mini-world for the example: Part of a UNIVERSITY environment. </a:t>
            </a:r>
          </a:p>
          <a:p>
            <a:r>
              <a:rPr lang="en-US" dirty="0"/>
              <a:t>Some mini-world entities: </a:t>
            </a:r>
          </a:p>
          <a:p>
            <a:pPr lvl="1"/>
            <a:r>
              <a:rPr lang="en-US" dirty="0"/>
              <a:t>STUDENTs </a:t>
            </a:r>
          </a:p>
          <a:p>
            <a:pPr lvl="1"/>
            <a:r>
              <a:rPr lang="en-US" dirty="0"/>
              <a:t>COURSEs </a:t>
            </a:r>
          </a:p>
          <a:p>
            <a:pPr lvl="1"/>
            <a:r>
              <a:rPr lang="en-US" dirty="0"/>
              <a:t>SECTIONs (of COURSEs) </a:t>
            </a:r>
          </a:p>
          <a:p>
            <a:pPr lvl="1"/>
            <a:r>
              <a:rPr lang="en-US" dirty="0"/>
              <a:t>DEPARTMENTs </a:t>
            </a:r>
          </a:p>
          <a:p>
            <a:pPr lvl="1"/>
            <a:r>
              <a:rPr lang="en-US" dirty="0"/>
              <a:t>INSTRUCTORs</a:t>
            </a:r>
          </a:p>
          <a:p>
            <a:r>
              <a:rPr lang="en-US" dirty="0"/>
              <a:t>Some mini-world relationships: </a:t>
            </a:r>
          </a:p>
          <a:p>
            <a:pPr lvl="1"/>
            <a:r>
              <a:rPr lang="en-US" dirty="0"/>
              <a:t>SECTIONs are of specific COURSEs </a:t>
            </a:r>
          </a:p>
          <a:p>
            <a:pPr lvl="1"/>
            <a:r>
              <a:rPr lang="en-US" dirty="0"/>
              <a:t>STUDENTs take SECTIONs </a:t>
            </a:r>
          </a:p>
          <a:p>
            <a:pPr lvl="1"/>
            <a:r>
              <a:rPr lang="en-US" dirty="0"/>
              <a:t>COURSEs have prerequisite COURSEs </a:t>
            </a:r>
          </a:p>
          <a:p>
            <a:pPr lvl="1"/>
            <a:r>
              <a:rPr lang="en-US" dirty="0"/>
              <a:t>INSTRUCTORs teach SECTIONs </a:t>
            </a:r>
          </a:p>
          <a:p>
            <a:pPr lvl="1"/>
            <a:r>
              <a:rPr lang="en-US" dirty="0"/>
              <a:t>COURSEs are offered by DEPARTMENTs </a:t>
            </a:r>
          </a:p>
          <a:p>
            <a:pPr lvl="1"/>
            <a:r>
              <a:rPr lang="en-US" dirty="0"/>
              <a:t>STUDENTs major in DEPARTMENTs</a:t>
            </a:r>
          </a:p>
        </p:txBody>
      </p:sp>
      <p:sp>
        <p:nvSpPr>
          <p:cNvPr id="4" name="Slide Number Placeholder 3">
            <a:extLst>
              <a:ext uri="{FF2B5EF4-FFF2-40B4-BE49-F238E27FC236}">
                <a16:creationId xmlns:a16="http://schemas.microsoft.com/office/drawing/2014/main" id="{C13FD8E1-D586-87A4-579F-344E01DF5E7A}"/>
              </a:ext>
            </a:extLst>
          </p:cNvPr>
          <p:cNvSpPr>
            <a:spLocks noGrp="1"/>
          </p:cNvSpPr>
          <p:nvPr>
            <p:ph type="sldNum" sz="quarter" idx="12"/>
          </p:nvPr>
        </p:nvSpPr>
        <p:spPr/>
        <p:txBody>
          <a:bodyPr/>
          <a:lstStyle/>
          <a:p>
            <a:fld id="{4775AB97-2698-48C2-B137-4389D88A175C}" type="slidenum">
              <a:rPr lang="en-US" smtClean="0"/>
              <a:t>2</a:t>
            </a:fld>
            <a:endParaRPr lang="en-US"/>
          </a:p>
        </p:txBody>
      </p:sp>
      <p:pic>
        <p:nvPicPr>
          <p:cNvPr id="7" name="Audio 6">
            <a:hlinkClick r:id="" action="ppaction://media"/>
            <a:extLst>
              <a:ext uri="{FF2B5EF4-FFF2-40B4-BE49-F238E27FC236}">
                <a16:creationId xmlns:a16="http://schemas.microsoft.com/office/drawing/2014/main" id="{27AD85F6-8CFA-4B60-03AE-205CA159C27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55943037"/>
      </p:ext>
    </p:extLst>
  </p:cSld>
  <p:clrMapOvr>
    <a:masterClrMapping/>
  </p:clrMapOvr>
  <mc:AlternateContent xmlns:mc="http://schemas.openxmlformats.org/markup-compatibility/2006" xmlns:p14="http://schemas.microsoft.com/office/powerpoint/2010/main">
    <mc:Choice Requires="p14">
      <p:transition spd="slow" p14:dur="2000" advTm="42629"/>
    </mc:Choice>
    <mc:Fallback xmlns="">
      <p:transition spd="slow" advTm="42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967EE-67D1-2ACE-E2EC-009360D75178}"/>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Example of a Simple Database</a:t>
            </a:r>
          </a:p>
        </p:txBody>
      </p:sp>
      <p:pic>
        <p:nvPicPr>
          <p:cNvPr id="5" name="Content Placeholder 4">
            <a:extLst>
              <a:ext uri="{FF2B5EF4-FFF2-40B4-BE49-F238E27FC236}">
                <a16:creationId xmlns:a16="http://schemas.microsoft.com/office/drawing/2014/main" id="{540B7FEA-8970-7332-A510-81EEB2268742}"/>
              </a:ext>
            </a:extLst>
          </p:cNvPr>
          <p:cNvPicPr>
            <a:picLocks noGrp="1" noChangeAspect="1"/>
          </p:cNvPicPr>
          <p:nvPr>
            <p:ph idx="1"/>
          </p:nvPr>
        </p:nvPicPr>
        <p:blipFill>
          <a:blip r:embed="rId4"/>
          <a:stretch>
            <a:fillRect/>
          </a:stretch>
        </p:blipFill>
        <p:spPr>
          <a:xfrm>
            <a:off x="4669295" y="640080"/>
            <a:ext cx="6884530" cy="5578816"/>
          </a:xfrm>
          <a:prstGeom prst="rect">
            <a:avLst/>
          </a:prstGeom>
        </p:spPr>
      </p:pic>
      <p:sp>
        <p:nvSpPr>
          <p:cNvPr id="3" name="Slide Number Placeholder 2">
            <a:extLst>
              <a:ext uri="{FF2B5EF4-FFF2-40B4-BE49-F238E27FC236}">
                <a16:creationId xmlns:a16="http://schemas.microsoft.com/office/drawing/2014/main" id="{1CDD6122-83ED-4DB3-BDD9-A4E16A8EF41D}"/>
              </a:ext>
            </a:extLst>
          </p:cNvPr>
          <p:cNvSpPr>
            <a:spLocks noGrp="1"/>
          </p:cNvSpPr>
          <p:nvPr>
            <p:ph type="sldNum" sz="quarter" idx="12"/>
          </p:nvPr>
        </p:nvSpPr>
        <p:spPr/>
        <p:txBody>
          <a:bodyPr/>
          <a:lstStyle/>
          <a:p>
            <a:fld id="{4775AB97-2698-48C2-B137-4389D88A175C}" type="slidenum">
              <a:rPr lang="en-US" smtClean="0"/>
              <a:t>3</a:t>
            </a:fld>
            <a:endParaRPr lang="en-US"/>
          </a:p>
        </p:txBody>
      </p:sp>
      <p:pic>
        <p:nvPicPr>
          <p:cNvPr id="7" name="Audio 6">
            <a:hlinkClick r:id="" action="ppaction://media"/>
            <a:extLst>
              <a:ext uri="{FF2B5EF4-FFF2-40B4-BE49-F238E27FC236}">
                <a16:creationId xmlns:a16="http://schemas.microsoft.com/office/drawing/2014/main" id="{13934C31-D84B-1E31-5E78-9AA325E6B62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22000407"/>
      </p:ext>
    </p:extLst>
  </p:cSld>
  <p:clrMapOvr>
    <a:masterClrMapping/>
  </p:clrMapOvr>
  <mc:AlternateContent xmlns:mc="http://schemas.openxmlformats.org/markup-compatibility/2006" xmlns:p14="http://schemas.microsoft.com/office/powerpoint/2010/main">
    <mc:Choice Requires="p14">
      <p:transition spd="slow" p14:dur="2000" advTm="16170"/>
    </mc:Choice>
    <mc:Fallback xmlns="">
      <p:transition spd="slow" advTm="16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C0747-D26A-C9E7-4E71-32EE0576E467}"/>
              </a:ext>
            </a:extLst>
          </p:cNvPr>
          <p:cNvSpPr>
            <a:spLocks noGrp="1"/>
          </p:cNvSpPr>
          <p:nvPr>
            <p:ph type="title"/>
          </p:nvPr>
        </p:nvSpPr>
        <p:spPr/>
        <p:txBody>
          <a:bodyPr/>
          <a:lstStyle/>
          <a:p>
            <a:r>
              <a:rPr lang="en-US" dirty="0"/>
              <a:t>Main Characteristics of the Database Approach</a:t>
            </a:r>
          </a:p>
        </p:txBody>
      </p:sp>
      <p:sp>
        <p:nvSpPr>
          <p:cNvPr id="3" name="Content Placeholder 2">
            <a:extLst>
              <a:ext uri="{FF2B5EF4-FFF2-40B4-BE49-F238E27FC236}">
                <a16:creationId xmlns:a16="http://schemas.microsoft.com/office/drawing/2014/main" id="{70CA9B2A-A376-5D68-2D83-AF45FB1E58CA}"/>
              </a:ext>
            </a:extLst>
          </p:cNvPr>
          <p:cNvSpPr>
            <a:spLocks noGrp="1"/>
          </p:cNvSpPr>
          <p:nvPr>
            <p:ph idx="1"/>
          </p:nvPr>
        </p:nvSpPr>
        <p:spPr/>
        <p:txBody>
          <a:bodyPr/>
          <a:lstStyle/>
          <a:p>
            <a:r>
              <a:rPr lang="en-US" b="1" dirty="0">
                <a:solidFill>
                  <a:srgbClr val="0070C0"/>
                </a:solidFill>
              </a:rPr>
              <a:t>DBMS catalog: </a:t>
            </a:r>
            <a:r>
              <a:rPr lang="en-US" dirty="0"/>
              <a:t>stores the description of a particular database (e.g. data structures, types, and constraints)</a:t>
            </a:r>
          </a:p>
          <a:p>
            <a:r>
              <a:rPr lang="en-US" b="1" dirty="0">
                <a:solidFill>
                  <a:srgbClr val="0070C0"/>
                </a:solidFill>
              </a:rPr>
              <a:t>Meta-data: </a:t>
            </a:r>
            <a:r>
              <a:rPr lang="en-US" dirty="0"/>
              <a:t>The description of the data stored in a database (Data about data)</a:t>
            </a:r>
          </a:p>
          <a:p>
            <a:r>
              <a:rPr lang="en-US" b="1" dirty="0">
                <a:solidFill>
                  <a:srgbClr val="0070C0"/>
                </a:solidFill>
              </a:rPr>
              <a:t>A data model: </a:t>
            </a:r>
            <a:r>
              <a:rPr lang="en-US" dirty="0"/>
              <a:t>is used to hide storage details and present the users with a conceptual view of the database </a:t>
            </a:r>
          </a:p>
          <a:p>
            <a:r>
              <a:rPr lang="en-US" b="1" dirty="0">
                <a:solidFill>
                  <a:srgbClr val="0070C0"/>
                </a:solidFill>
              </a:rPr>
              <a:t>Database views: </a:t>
            </a:r>
            <a:r>
              <a:rPr lang="en-US" dirty="0"/>
              <a:t>Each user may see a different view of the database, which describes only the data of interest to that user</a:t>
            </a:r>
          </a:p>
        </p:txBody>
      </p:sp>
      <p:sp>
        <p:nvSpPr>
          <p:cNvPr id="4" name="Slide Number Placeholder 3">
            <a:extLst>
              <a:ext uri="{FF2B5EF4-FFF2-40B4-BE49-F238E27FC236}">
                <a16:creationId xmlns:a16="http://schemas.microsoft.com/office/drawing/2014/main" id="{AECBD6EC-8019-54C7-9570-7189BC283551}"/>
              </a:ext>
            </a:extLst>
          </p:cNvPr>
          <p:cNvSpPr>
            <a:spLocks noGrp="1"/>
          </p:cNvSpPr>
          <p:nvPr>
            <p:ph type="sldNum" sz="quarter" idx="12"/>
          </p:nvPr>
        </p:nvSpPr>
        <p:spPr/>
        <p:txBody>
          <a:bodyPr/>
          <a:lstStyle/>
          <a:p>
            <a:fld id="{4775AB97-2698-48C2-B137-4389D88A175C}" type="slidenum">
              <a:rPr lang="en-US" smtClean="0"/>
              <a:t>4</a:t>
            </a:fld>
            <a:endParaRPr lang="en-US"/>
          </a:p>
        </p:txBody>
      </p:sp>
      <p:pic>
        <p:nvPicPr>
          <p:cNvPr id="7" name="Audio 6">
            <a:hlinkClick r:id="" action="ppaction://media"/>
            <a:extLst>
              <a:ext uri="{FF2B5EF4-FFF2-40B4-BE49-F238E27FC236}">
                <a16:creationId xmlns:a16="http://schemas.microsoft.com/office/drawing/2014/main" id="{BB3F8A89-9A6C-1F4E-F618-8424274B223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40141405"/>
      </p:ext>
    </p:extLst>
  </p:cSld>
  <p:clrMapOvr>
    <a:masterClrMapping/>
  </p:clrMapOvr>
  <mc:AlternateContent xmlns:mc="http://schemas.openxmlformats.org/markup-compatibility/2006" xmlns:p14="http://schemas.microsoft.com/office/powerpoint/2010/main">
    <mc:Choice Requires="p14">
      <p:transition spd="slow" p14:dur="2000" advTm="121566"/>
    </mc:Choice>
    <mc:Fallback xmlns="">
      <p:transition spd="slow" advTm="121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044BD-FFB7-0D99-7CE1-98764DF13D3E}"/>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Example of a Database Catalog</a:t>
            </a:r>
          </a:p>
        </p:txBody>
      </p:sp>
      <p:pic>
        <p:nvPicPr>
          <p:cNvPr id="5" name="Content Placeholder 4">
            <a:extLst>
              <a:ext uri="{FF2B5EF4-FFF2-40B4-BE49-F238E27FC236}">
                <a16:creationId xmlns:a16="http://schemas.microsoft.com/office/drawing/2014/main" id="{EBE22CA7-9244-D78A-59C2-5DCC223164D2}"/>
              </a:ext>
            </a:extLst>
          </p:cNvPr>
          <p:cNvPicPr>
            <a:picLocks noGrp="1" noChangeAspect="1"/>
          </p:cNvPicPr>
          <p:nvPr>
            <p:ph idx="1"/>
          </p:nvPr>
        </p:nvPicPr>
        <p:blipFill>
          <a:blip r:embed="rId4"/>
          <a:stretch>
            <a:fillRect/>
          </a:stretch>
        </p:blipFill>
        <p:spPr>
          <a:xfrm>
            <a:off x="4361943" y="640080"/>
            <a:ext cx="7039516" cy="5578816"/>
          </a:xfrm>
          <a:prstGeom prst="rect">
            <a:avLst/>
          </a:prstGeom>
        </p:spPr>
      </p:pic>
      <p:sp>
        <p:nvSpPr>
          <p:cNvPr id="3" name="Slide Number Placeholder 2">
            <a:extLst>
              <a:ext uri="{FF2B5EF4-FFF2-40B4-BE49-F238E27FC236}">
                <a16:creationId xmlns:a16="http://schemas.microsoft.com/office/drawing/2014/main" id="{0268A5A5-EDEB-FB55-79CA-A583857ED60A}"/>
              </a:ext>
            </a:extLst>
          </p:cNvPr>
          <p:cNvSpPr>
            <a:spLocks noGrp="1"/>
          </p:cNvSpPr>
          <p:nvPr>
            <p:ph type="sldNum" sz="quarter" idx="12"/>
          </p:nvPr>
        </p:nvSpPr>
        <p:spPr/>
        <p:txBody>
          <a:bodyPr/>
          <a:lstStyle/>
          <a:p>
            <a:fld id="{4775AB97-2698-48C2-B137-4389D88A175C}" type="slidenum">
              <a:rPr lang="en-US" smtClean="0"/>
              <a:t>5</a:t>
            </a:fld>
            <a:endParaRPr lang="en-US"/>
          </a:p>
        </p:txBody>
      </p:sp>
      <mc:AlternateContent xmlns:mc="http://schemas.openxmlformats.org/markup-compatibility/2006" xmlns:p14="http://schemas.microsoft.com/office/powerpoint/2010/main" xmlns:iact="http://schemas.microsoft.com/office/powerpoint/2014/inkAction">
        <mc:Choice Requires="p14 iact">
          <p:contentPart p14:bwMode="auto" r:id="rId5">
            <p14:nvContentPartPr>
              <p14:cNvPr id="6" name="Ink 5">
                <a:extLst>
                  <a:ext uri="{FF2B5EF4-FFF2-40B4-BE49-F238E27FC236}">
                    <a16:creationId xmlns:a16="http://schemas.microsoft.com/office/drawing/2014/main" id="{16AF70E0-BBDB-BFEB-B578-4DB57305A0B8}"/>
                  </a:ext>
                </a:extLst>
              </p14:cNvPr>
              <p14:cNvContentPartPr/>
              <p14:nvPr>
                <p:extLst>
                  <p:ext uri="{42D2F446-02D8-4167-A562-619A0277C38B}">
                    <p15:isNarration xmlns:p15="http://schemas.microsoft.com/office/powerpoint/2012/main" val="1"/>
                  </p:ext>
                </p:extLst>
              </p14:nvPr>
            </p14:nvContentPartPr>
            <p14:xfrm>
              <a:off x="4560120" y="119520"/>
              <a:ext cx="4944600" cy="5611320"/>
            </p14:xfrm>
          </p:contentPart>
        </mc:Choice>
        <mc:Fallback xmlns="">
          <p:pic>
            <p:nvPicPr>
              <p:cNvPr id="6" name="Ink 5">
                <a:extLst>
                  <a:ext uri="{FF2B5EF4-FFF2-40B4-BE49-F238E27FC236}">
                    <a16:creationId xmlns:a16="http://schemas.microsoft.com/office/drawing/2014/main" id="{16AF70E0-BBDB-BFEB-B578-4DB57305A0B8}"/>
                  </a:ext>
                </a:extLst>
              </p:cNvPr>
              <p:cNvPicPr>
                <a:picLocks noGrp="1" noRot="1" noChangeAspect="1" noMove="1" noResize="1" noEditPoints="1" noAdjustHandles="1" noChangeArrowheads="1" noChangeShapeType="1"/>
              </p:cNvPicPr>
              <p:nvPr/>
            </p:nvPicPr>
            <p:blipFill>
              <a:blip r:embed="rId6"/>
              <a:stretch>
                <a:fillRect/>
              </a:stretch>
            </p:blipFill>
            <p:spPr>
              <a:xfrm>
                <a:off x="4550760" y="110160"/>
                <a:ext cx="4963320" cy="5630040"/>
              </a:xfrm>
              <a:prstGeom prst="rect">
                <a:avLst/>
              </a:prstGeom>
            </p:spPr>
          </p:pic>
        </mc:Fallback>
      </mc:AlternateContent>
      <p:pic>
        <p:nvPicPr>
          <p:cNvPr id="7" name="Audio 6">
            <a:hlinkClick r:id="" action="ppaction://media"/>
            <a:extLst>
              <a:ext uri="{FF2B5EF4-FFF2-40B4-BE49-F238E27FC236}">
                <a16:creationId xmlns:a16="http://schemas.microsoft.com/office/drawing/2014/main" id="{3B648950-9B7C-51EB-09A3-F8A8093D5BB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7309382"/>
      </p:ext>
    </p:extLst>
  </p:cSld>
  <p:clrMapOvr>
    <a:masterClrMapping/>
  </p:clrMapOvr>
  <mc:AlternateContent xmlns:mc="http://schemas.openxmlformats.org/markup-compatibility/2006" xmlns:p14="http://schemas.microsoft.com/office/powerpoint/2010/main">
    <mc:Choice Requires="p14">
      <p:transition spd="slow" p14:dur="2000" advTm="62248"/>
    </mc:Choice>
    <mc:Fallback xmlns="">
      <p:transition spd="slow" advTm="62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59"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md type="call" cmd="playFrom(0.0)">
                                      <p:cBhvr>
                                        <p:cTn id="9"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3AE0B-A54B-E2B8-B706-CE69302F158B}"/>
              </a:ext>
            </a:extLst>
          </p:cNvPr>
          <p:cNvSpPr>
            <a:spLocks noGrp="1"/>
          </p:cNvSpPr>
          <p:nvPr>
            <p:ph type="title"/>
          </p:nvPr>
        </p:nvSpPr>
        <p:spPr/>
        <p:txBody>
          <a:bodyPr/>
          <a:lstStyle/>
          <a:p>
            <a:r>
              <a:rPr lang="en-US" dirty="0"/>
              <a:t>Main Characteristics of the Database Approach</a:t>
            </a:r>
          </a:p>
        </p:txBody>
      </p:sp>
      <p:sp>
        <p:nvSpPr>
          <p:cNvPr id="3" name="Content Placeholder 2">
            <a:extLst>
              <a:ext uri="{FF2B5EF4-FFF2-40B4-BE49-F238E27FC236}">
                <a16:creationId xmlns:a16="http://schemas.microsoft.com/office/drawing/2014/main" id="{13493C1D-AF3B-EA9E-A3AA-30A7D67C8602}"/>
              </a:ext>
            </a:extLst>
          </p:cNvPr>
          <p:cNvSpPr>
            <a:spLocks noGrp="1"/>
          </p:cNvSpPr>
          <p:nvPr>
            <p:ph idx="1"/>
          </p:nvPr>
        </p:nvSpPr>
        <p:spPr/>
        <p:txBody>
          <a:bodyPr/>
          <a:lstStyle/>
          <a:p>
            <a:r>
              <a:rPr lang="en-US" dirty="0"/>
              <a:t>Allowing a set of concurrent users (multiple users) to retrieve from and to update the database.</a:t>
            </a:r>
          </a:p>
          <a:p>
            <a:r>
              <a:rPr lang="en-US" b="1" dirty="0">
                <a:solidFill>
                  <a:srgbClr val="0070C0"/>
                </a:solidFill>
              </a:rPr>
              <a:t>Concurrency control:</a:t>
            </a:r>
            <a:r>
              <a:rPr lang="en-US" dirty="0"/>
              <a:t> within the DBMS guarantees that each transaction is correctly executed or aborted</a:t>
            </a:r>
          </a:p>
          <a:p>
            <a:r>
              <a:rPr lang="en-US" b="1" dirty="0">
                <a:solidFill>
                  <a:srgbClr val="0070C0"/>
                </a:solidFill>
              </a:rPr>
              <a:t>Recovery subsystem: </a:t>
            </a:r>
            <a:r>
              <a:rPr lang="en-US" dirty="0"/>
              <a:t>ensures each completed transaction has its effect permanently recorded in the database </a:t>
            </a:r>
          </a:p>
          <a:p>
            <a:r>
              <a:rPr lang="en-US" b="1" dirty="0">
                <a:solidFill>
                  <a:srgbClr val="0070C0"/>
                </a:solidFill>
              </a:rPr>
              <a:t>OLTP (Online Transaction Processing): </a:t>
            </a:r>
            <a:r>
              <a:rPr lang="en-US" dirty="0"/>
              <a:t>is a major part of database applications. This allows hundreds of concurrent transactions to execute per second.</a:t>
            </a:r>
          </a:p>
        </p:txBody>
      </p:sp>
      <p:sp>
        <p:nvSpPr>
          <p:cNvPr id="4" name="Slide Number Placeholder 3">
            <a:extLst>
              <a:ext uri="{FF2B5EF4-FFF2-40B4-BE49-F238E27FC236}">
                <a16:creationId xmlns:a16="http://schemas.microsoft.com/office/drawing/2014/main" id="{36C9BDB9-DD86-DA9A-9278-07F8CADC7B6F}"/>
              </a:ext>
            </a:extLst>
          </p:cNvPr>
          <p:cNvSpPr>
            <a:spLocks noGrp="1"/>
          </p:cNvSpPr>
          <p:nvPr>
            <p:ph type="sldNum" sz="quarter" idx="12"/>
          </p:nvPr>
        </p:nvSpPr>
        <p:spPr/>
        <p:txBody>
          <a:bodyPr/>
          <a:lstStyle/>
          <a:p>
            <a:fld id="{4775AB97-2698-48C2-B137-4389D88A175C}" type="slidenum">
              <a:rPr lang="en-US" smtClean="0"/>
              <a:t>6</a:t>
            </a:fld>
            <a:endParaRPr lang="en-US"/>
          </a:p>
        </p:txBody>
      </p:sp>
      <p:pic>
        <p:nvPicPr>
          <p:cNvPr id="7" name="Audio 6">
            <a:hlinkClick r:id="" action="ppaction://media"/>
            <a:extLst>
              <a:ext uri="{FF2B5EF4-FFF2-40B4-BE49-F238E27FC236}">
                <a16:creationId xmlns:a16="http://schemas.microsoft.com/office/drawing/2014/main" id="{A0A6CF2A-2D32-6E9C-03D9-4D19AA9D4D1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24021580"/>
      </p:ext>
    </p:extLst>
  </p:cSld>
  <p:clrMapOvr>
    <a:masterClrMapping/>
  </p:clrMapOvr>
  <mc:AlternateContent xmlns:mc="http://schemas.openxmlformats.org/markup-compatibility/2006" xmlns:p14="http://schemas.microsoft.com/office/powerpoint/2010/main">
    <mc:Choice Requires="p14">
      <p:transition spd="slow" p14:dur="2000" advTm="169122"/>
    </mc:Choice>
    <mc:Fallback xmlns="">
      <p:transition spd="slow" advTm="169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EDEFC-ADF7-768E-AE9E-E7A8D2582579}"/>
              </a:ext>
            </a:extLst>
          </p:cNvPr>
          <p:cNvSpPr>
            <a:spLocks noGrp="1"/>
          </p:cNvSpPr>
          <p:nvPr>
            <p:ph type="title"/>
          </p:nvPr>
        </p:nvSpPr>
        <p:spPr/>
        <p:txBody>
          <a:bodyPr/>
          <a:lstStyle/>
          <a:p>
            <a:r>
              <a:rPr lang="en-US" dirty="0"/>
              <a:t>Database Users</a:t>
            </a:r>
          </a:p>
        </p:txBody>
      </p:sp>
      <p:sp>
        <p:nvSpPr>
          <p:cNvPr id="3" name="Content Placeholder 2">
            <a:extLst>
              <a:ext uri="{FF2B5EF4-FFF2-40B4-BE49-F238E27FC236}">
                <a16:creationId xmlns:a16="http://schemas.microsoft.com/office/drawing/2014/main" id="{3B2A0E29-8529-AC9C-056C-5AC4829D430A}"/>
              </a:ext>
            </a:extLst>
          </p:cNvPr>
          <p:cNvSpPr>
            <a:spLocks noGrp="1"/>
          </p:cNvSpPr>
          <p:nvPr>
            <p:ph idx="1"/>
          </p:nvPr>
        </p:nvSpPr>
        <p:spPr/>
        <p:txBody>
          <a:bodyPr/>
          <a:lstStyle/>
          <a:p>
            <a:r>
              <a:rPr lang="en-US" dirty="0"/>
              <a:t>Users may be divided into:</a:t>
            </a:r>
          </a:p>
          <a:p>
            <a:pPr lvl="1"/>
            <a:r>
              <a:rPr lang="en-US" b="1" dirty="0">
                <a:solidFill>
                  <a:srgbClr val="7030A0"/>
                </a:solidFill>
              </a:rPr>
              <a:t>Actors on the Scene: </a:t>
            </a:r>
            <a:r>
              <a:rPr lang="en-US" dirty="0"/>
              <a:t>Those who actually use and control the database content, and those who design, develop and maintain database applications </a:t>
            </a:r>
          </a:p>
          <a:p>
            <a:pPr lvl="1"/>
            <a:r>
              <a:rPr lang="en-US" b="1" dirty="0">
                <a:solidFill>
                  <a:srgbClr val="7030A0"/>
                </a:solidFill>
              </a:rPr>
              <a:t>Workers Behind the Scene: </a:t>
            </a:r>
            <a:r>
              <a:rPr lang="en-US" dirty="0"/>
              <a:t>Those who design and develop the DBMS software and related tools, and the computer systems operators</a:t>
            </a:r>
          </a:p>
        </p:txBody>
      </p:sp>
      <p:sp>
        <p:nvSpPr>
          <p:cNvPr id="4" name="Slide Number Placeholder 3">
            <a:extLst>
              <a:ext uri="{FF2B5EF4-FFF2-40B4-BE49-F238E27FC236}">
                <a16:creationId xmlns:a16="http://schemas.microsoft.com/office/drawing/2014/main" id="{E0DB3A06-96B8-7349-774D-EB5933910B6C}"/>
              </a:ext>
            </a:extLst>
          </p:cNvPr>
          <p:cNvSpPr>
            <a:spLocks noGrp="1"/>
          </p:cNvSpPr>
          <p:nvPr>
            <p:ph type="sldNum" sz="quarter" idx="12"/>
          </p:nvPr>
        </p:nvSpPr>
        <p:spPr/>
        <p:txBody>
          <a:bodyPr/>
          <a:lstStyle/>
          <a:p>
            <a:fld id="{4775AB97-2698-48C2-B137-4389D88A175C}" type="slidenum">
              <a:rPr lang="en-US" smtClean="0"/>
              <a:t>7</a:t>
            </a:fld>
            <a:endParaRPr lang="en-US"/>
          </a:p>
        </p:txBody>
      </p:sp>
      <p:pic>
        <p:nvPicPr>
          <p:cNvPr id="6" name="Audio 5">
            <a:hlinkClick r:id="" action="ppaction://media"/>
            <a:extLst>
              <a:ext uri="{FF2B5EF4-FFF2-40B4-BE49-F238E27FC236}">
                <a16:creationId xmlns:a16="http://schemas.microsoft.com/office/drawing/2014/main" id="{0C98E635-168A-3FF3-7A2E-4098248431E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35934422"/>
      </p:ext>
    </p:extLst>
  </p:cSld>
  <p:clrMapOvr>
    <a:masterClrMapping/>
  </p:clrMapOvr>
  <mc:AlternateContent xmlns:mc="http://schemas.openxmlformats.org/markup-compatibility/2006" xmlns:p14="http://schemas.microsoft.com/office/powerpoint/2010/main">
    <mc:Choice Requires="p14">
      <p:transition spd="slow" p14:dur="2000" advTm="93542"/>
    </mc:Choice>
    <mc:Fallback xmlns="">
      <p:transition spd="slow" advTm="935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65540-D48D-EA70-5618-377117F6EE24}"/>
              </a:ext>
            </a:extLst>
          </p:cNvPr>
          <p:cNvSpPr>
            <a:spLocks noGrp="1"/>
          </p:cNvSpPr>
          <p:nvPr>
            <p:ph type="title"/>
          </p:nvPr>
        </p:nvSpPr>
        <p:spPr/>
        <p:txBody>
          <a:bodyPr/>
          <a:lstStyle/>
          <a:p>
            <a:r>
              <a:rPr lang="en-US" dirty="0"/>
              <a:t>Database Users – Actors on the Scene</a:t>
            </a:r>
          </a:p>
        </p:txBody>
      </p:sp>
      <p:sp>
        <p:nvSpPr>
          <p:cNvPr id="3" name="Content Placeholder 2">
            <a:extLst>
              <a:ext uri="{FF2B5EF4-FFF2-40B4-BE49-F238E27FC236}">
                <a16:creationId xmlns:a16="http://schemas.microsoft.com/office/drawing/2014/main" id="{70498CC5-A950-848D-51DA-786F3768922E}"/>
              </a:ext>
            </a:extLst>
          </p:cNvPr>
          <p:cNvSpPr>
            <a:spLocks noGrp="1"/>
          </p:cNvSpPr>
          <p:nvPr>
            <p:ph idx="1"/>
          </p:nvPr>
        </p:nvSpPr>
        <p:spPr/>
        <p:txBody>
          <a:bodyPr>
            <a:normAutofit fontScale="92500" lnSpcReduction="20000"/>
          </a:bodyPr>
          <a:lstStyle/>
          <a:p>
            <a:pPr marL="514350" indent="-514350">
              <a:buFont typeface="+mj-lt"/>
              <a:buAutoNum type="arabicPeriod"/>
            </a:pPr>
            <a:r>
              <a:rPr lang="en-US" b="1" dirty="0">
                <a:solidFill>
                  <a:srgbClr val="009900"/>
                </a:solidFill>
              </a:rPr>
              <a:t>Database administrators: </a:t>
            </a:r>
            <a:r>
              <a:rPr lang="en-US" dirty="0"/>
              <a:t>Responsible for authorizing access to the database, for coordinating and monitoring its use, acquiring software and hardware resources, controlling its use and monitoring efficiency of operations</a:t>
            </a:r>
          </a:p>
          <a:p>
            <a:pPr marL="514350" indent="-514350">
              <a:buFont typeface="+mj-lt"/>
              <a:buAutoNum type="arabicPeriod"/>
            </a:pPr>
            <a:r>
              <a:rPr lang="en-US" b="1" dirty="0">
                <a:solidFill>
                  <a:srgbClr val="009900"/>
                </a:solidFill>
              </a:rPr>
              <a:t>Database Designers: </a:t>
            </a:r>
            <a:r>
              <a:rPr lang="en-US" dirty="0"/>
              <a:t>Responsible to define the content, the structure, the constraints, and functions or transactions against the database. They must communicate with the end-users and understand their needs</a:t>
            </a:r>
          </a:p>
          <a:p>
            <a:pPr marL="514350" indent="-514350">
              <a:buFont typeface="+mj-lt"/>
              <a:buAutoNum type="arabicPeriod"/>
            </a:pPr>
            <a:r>
              <a:rPr lang="en-US" b="1" dirty="0">
                <a:solidFill>
                  <a:srgbClr val="009900"/>
                </a:solidFill>
              </a:rPr>
              <a:t>End-users: </a:t>
            </a:r>
            <a:r>
              <a:rPr lang="en-US" dirty="0"/>
              <a:t>They use the data for queries, reports and some of them update the database content. </a:t>
            </a:r>
          </a:p>
          <a:p>
            <a:pPr lvl="1"/>
            <a:r>
              <a:rPr lang="en-US" dirty="0"/>
              <a:t>Casual: access database occasionally when needed</a:t>
            </a:r>
          </a:p>
          <a:p>
            <a:pPr lvl="1"/>
            <a:r>
              <a:rPr lang="en-US" dirty="0"/>
              <a:t>Naïve or Parametric: they make up a large section of the end-user population. </a:t>
            </a:r>
          </a:p>
          <a:p>
            <a:pPr lvl="2"/>
            <a:r>
              <a:rPr lang="en-US" dirty="0"/>
              <a:t>Users of Mobile Apps, bank-tellers, reservation clerks, social media users</a:t>
            </a:r>
          </a:p>
        </p:txBody>
      </p:sp>
      <p:sp>
        <p:nvSpPr>
          <p:cNvPr id="4" name="Slide Number Placeholder 3">
            <a:extLst>
              <a:ext uri="{FF2B5EF4-FFF2-40B4-BE49-F238E27FC236}">
                <a16:creationId xmlns:a16="http://schemas.microsoft.com/office/drawing/2014/main" id="{C2D98DAC-0691-7C30-983B-5D6653A1C3EA}"/>
              </a:ext>
            </a:extLst>
          </p:cNvPr>
          <p:cNvSpPr>
            <a:spLocks noGrp="1"/>
          </p:cNvSpPr>
          <p:nvPr>
            <p:ph type="sldNum" sz="quarter" idx="12"/>
          </p:nvPr>
        </p:nvSpPr>
        <p:spPr/>
        <p:txBody>
          <a:bodyPr/>
          <a:lstStyle/>
          <a:p>
            <a:fld id="{4775AB97-2698-48C2-B137-4389D88A175C}" type="slidenum">
              <a:rPr lang="en-US" smtClean="0"/>
              <a:t>8</a:t>
            </a:fld>
            <a:endParaRPr lang="en-US"/>
          </a:p>
        </p:txBody>
      </p:sp>
      <p:pic>
        <p:nvPicPr>
          <p:cNvPr id="11" name="Audio 10">
            <a:hlinkClick r:id="" action="ppaction://media"/>
            <a:extLst>
              <a:ext uri="{FF2B5EF4-FFF2-40B4-BE49-F238E27FC236}">
                <a16:creationId xmlns:a16="http://schemas.microsoft.com/office/drawing/2014/main" id="{D25D869E-2A7B-D6D5-80E4-25FAC4EA372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5426707"/>
      </p:ext>
    </p:extLst>
  </p:cSld>
  <p:clrMapOvr>
    <a:masterClrMapping/>
  </p:clrMapOvr>
  <mc:AlternateContent xmlns:mc="http://schemas.openxmlformats.org/markup-compatibility/2006" xmlns:p14="http://schemas.microsoft.com/office/powerpoint/2010/main">
    <mc:Choice Requires="p14">
      <p:transition spd="slow" p14:dur="2000" advTm="71922"/>
    </mc:Choice>
    <mc:Fallback xmlns="">
      <p:transition spd="slow" advTm="719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55F39-66C3-BC12-C91B-270E3C206BBD}"/>
              </a:ext>
            </a:extLst>
          </p:cNvPr>
          <p:cNvSpPr>
            <a:spLocks noGrp="1"/>
          </p:cNvSpPr>
          <p:nvPr>
            <p:ph type="title"/>
          </p:nvPr>
        </p:nvSpPr>
        <p:spPr/>
        <p:txBody>
          <a:bodyPr/>
          <a:lstStyle/>
          <a:p>
            <a:r>
              <a:rPr lang="en-US" dirty="0"/>
              <a:t>Database Users – Actors on the Scene</a:t>
            </a:r>
          </a:p>
        </p:txBody>
      </p:sp>
      <p:sp>
        <p:nvSpPr>
          <p:cNvPr id="3" name="Content Placeholder 2">
            <a:extLst>
              <a:ext uri="{FF2B5EF4-FFF2-40B4-BE49-F238E27FC236}">
                <a16:creationId xmlns:a16="http://schemas.microsoft.com/office/drawing/2014/main" id="{182260B0-7170-C130-B18C-D05C17CFE5D0}"/>
              </a:ext>
            </a:extLst>
          </p:cNvPr>
          <p:cNvSpPr>
            <a:spLocks noGrp="1"/>
          </p:cNvSpPr>
          <p:nvPr>
            <p:ph idx="1"/>
          </p:nvPr>
        </p:nvSpPr>
        <p:spPr/>
        <p:txBody>
          <a:bodyPr/>
          <a:lstStyle/>
          <a:p>
            <a:pPr marL="514350" indent="-514350">
              <a:buFont typeface="+mj-lt"/>
              <a:buAutoNum type="arabicPeriod" startAt="4"/>
            </a:pPr>
            <a:r>
              <a:rPr lang="en-US" sz="2600" b="1" dirty="0">
                <a:solidFill>
                  <a:srgbClr val="009900"/>
                </a:solidFill>
              </a:rPr>
              <a:t>System Analysts and Application Developers: </a:t>
            </a:r>
            <a:r>
              <a:rPr lang="en-US" dirty="0"/>
              <a:t>This category currently accounts for a very large proportion of the IT work force. </a:t>
            </a:r>
          </a:p>
          <a:p>
            <a:pPr lvl="1"/>
            <a:r>
              <a:rPr lang="en-US" u="sng" dirty="0">
                <a:solidFill>
                  <a:srgbClr val="00B050"/>
                </a:solidFill>
              </a:rPr>
              <a:t>System Analysts: </a:t>
            </a:r>
            <a:r>
              <a:rPr lang="en-US" dirty="0"/>
              <a:t>They understand the user requirements of naïve and sophisticated users and design applications including canned transactions to meet those requirements. </a:t>
            </a:r>
          </a:p>
          <a:p>
            <a:pPr lvl="1"/>
            <a:r>
              <a:rPr lang="en-US" u="sng" dirty="0">
                <a:solidFill>
                  <a:srgbClr val="00B050"/>
                </a:solidFill>
              </a:rPr>
              <a:t>Application Programmers: </a:t>
            </a:r>
            <a:r>
              <a:rPr lang="en-US" dirty="0"/>
              <a:t>Implement the specifications developed by analysts and test and debug them before deployment.</a:t>
            </a:r>
          </a:p>
          <a:p>
            <a:pPr lvl="1"/>
            <a:r>
              <a:rPr lang="en-US" u="sng" dirty="0">
                <a:solidFill>
                  <a:srgbClr val="00B050"/>
                </a:solidFill>
              </a:rPr>
              <a:t>Business Analysts: </a:t>
            </a:r>
            <a:r>
              <a:rPr lang="en-US" dirty="0"/>
              <a:t>There is an increasing need for such people who can analyze vast amounts of business data and real-time data (“Big Data”) for better decision making related to planning, advertising, marketing etc.</a:t>
            </a:r>
          </a:p>
        </p:txBody>
      </p:sp>
      <p:sp>
        <p:nvSpPr>
          <p:cNvPr id="4" name="Slide Number Placeholder 3">
            <a:extLst>
              <a:ext uri="{FF2B5EF4-FFF2-40B4-BE49-F238E27FC236}">
                <a16:creationId xmlns:a16="http://schemas.microsoft.com/office/drawing/2014/main" id="{8FFCABCA-935E-0C8D-3175-843F33D369DC}"/>
              </a:ext>
            </a:extLst>
          </p:cNvPr>
          <p:cNvSpPr>
            <a:spLocks noGrp="1"/>
          </p:cNvSpPr>
          <p:nvPr>
            <p:ph type="sldNum" sz="quarter" idx="12"/>
          </p:nvPr>
        </p:nvSpPr>
        <p:spPr/>
        <p:txBody>
          <a:bodyPr/>
          <a:lstStyle/>
          <a:p>
            <a:fld id="{4775AB97-2698-48C2-B137-4389D88A175C}" type="slidenum">
              <a:rPr lang="en-US" smtClean="0"/>
              <a:t>9</a:t>
            </a:fld>
            <a:endParaRPr lang="en-US"/>
          </a:p>
        </p:txBody>
      </p:sp>
      <p:pic>
        <p:nvPicPr>
          <p:cNvPr id="9" name="Audio 8">
            <a:hlinkClick r:id="" action="ppaction://media"/>
            <a:extLst>
              <a:ext uri="{FF2B5EF4-FFF2-40B4-BE49-F238E27FC236}">
                <a16:creationId xmlns:a16="http://schemas.microsoft.com/office/drawing/2014/main" id="{BDBFB5F7-D89B-B35B-E4B9-E2B77EE9CC6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27325349"/>
      </p:ext>
    </p:extLst>
  </p:cSld>
  <p:clrMapOvr>
    <a:masterClrMapping/>
  </p:clrMapOvr>
  <mc:AlternateContent xmlns:mc="http://schemas.openxmlformats.org/markup-compatibility/2006" xmlns:p14="http://schemas.microsoft.com/office/powerpoint/2010/main">
    <mc:Choice Requires="p14">
      <p:transition spd="slow" p14:dur="2000" advTm="158316"/>
    </mc:Choice>
    <mc:Fallback xmlns="">
      <p:transition spd="slow" advTm="158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1004</Words>
  <Application>Microsoft Office PowerPoint</Application>
  <PresentationFormat>Widescreen</PresentationFormat>
  <Paragraphs>101</Paragraphs>
  <Slides>15</Slides>
  <Notes>0</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Aptos Display</vt:lpstr>
      <vt:lpstr>Arial</vt:lpstr>
      <vt:lpstr>Office Theme</vt:lpstr>
      <vt:lpstr>Databases and Database Users</vt:lpstr>
      <vt:lpstr>Example of a Simple Database</vt:lpstr>
      <vt:lpstr>Example of a Simple Database</vt:lpstr>
      <vt:lpstr>Main Characteristics of the Database Approach</vt:lpstr>
      <vt:lpstr>Example of a Database Catalog</vt:lpstr>
      <vt:lpstr>Main Characteristics of the Database Approach</vt:lpstr>
      <vt:lpstr>Database Users</vt:lpstr>
      <vt:lpstr>Database Users – Actors on the Scene</vt:lpstr>
      <vt:lpstr>Database Users – Actors on the Scene</vt:lpstr>
      <vt:lpstr>Database Users – Actors behind the Scene</vt:lpstr>
      <vt:lpstr>Advantages of Using the Database Approach</vt:lpstr>
      <vt:lpstr>Centralized and Client-Server DBMS Architectures</vt:lpstr>
      <vt:lpstr>Client-server Architecture</vt:lpstr>
      <vt:lpstr>Three Tier Client-Server Architecture</vt:lpstr>
      <vt:lpstr>Three Tier Client-Server Architecture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marwa hussien</dc:creator>
  <cp:lastModifiedBy>marwa hussien</cp:lastModifiedBy>
  <cp:revision>1</cp:revision>
  <dcterms:created xsi:type="dcterms:W3CDTF">2025-02-13T21:33:22Z</dcterms:created>
  <dcterms:modified xsi:type="dcterms:W3CDTF">2025-02-13T21:35:17Z</dcterms:modified>
</cp:coreProperties>
</file>

<file path=docProps/thumbnail.jpeg>
</file>